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4630400" cy="8229600"/>
  <p:notesSz cx="14630400" cy="82296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17282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74767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74767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74767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74767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67487" y="870580"/>
            <a:ext cx="5360670" cy="703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74767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1520" y="1892808"/>
            <a:ext cx="13167360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67487" y="3410902"/>
            <a:ext cx="5894070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647950" algn="l"/>
                <a:tab pos="3621404" algn="l"/>
              </a:tabLst>
            </a:pPr>
            <a:r>
              <a:rPr dirty="0" spc="-10"/>
              <a:t>Predictive</a:t>
            </a:r>
            <a:r>
              <a:rPr dirty="0"/>
              <a:t>	</a:t>
            </a:r>
            <a:r>
              <a:rPr dirty="0" spc="-25"/>
              <a:t>HR</a:t>
            </a:r>
            <a:r>
              <a:rPr dirty="0"/>
              <a:t>	</a:t>
            </a:r>
            <a:r>
              <a:rPr dirty="0" spc="-10"/>
              <a:t>Analytics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6267487" y="4535665"/>
            <a:ext cx="6162675" cy="292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End-to-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End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Machine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Learning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System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for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Employee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Retention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56032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4174" y="3303130"/>
            <a:ext cx="13094335" cy="12522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71695" algn="l"/>
                <a:tab pos="9443085" algn="l"/>
              </a:tabLst>
            </a:pPr>
            <a:r>
              <a:rPr dirty="0" sz="8050" spc="-10"/>
              <a:t>Complete</a:t>
            </a:r>
            <a:r>
              <a:rPr dirty="0" sz="8050"/>
              <a:t>	</a:t>
            </a:r>
            <a:r>
              <a:rPr dirty="0" sz="8050" spc="-10"/>
              <a:t>Predictive</a:t>
            </a:r>
            <a:r>
              <a:rPr dirty="0" sz="8050"/>
              <a:t>	</a:t>
            </a:r>
            <a:r>
              <a:rPr dirty="0" sz="8050" spc="-10"/>
              <a:t>Pipeline</a:t>
            </a:r>
            <a:endParaRPr sz="8050"/>
          </a:p>
        </p:txBody>
      </p:sp>
      <p:sp>
        <p:nvSpPr>
          <p:cNvPr id="4" name="object 4" descr=""/>
          <p:cNvSpPr txBox="1"/>
          <p:nvPr/>
        </p:nvSpPr>
        <p:spPr>
          <a:xfrm>
            <a:off x="704174" y="6218428"/>
            <a:ext cx="11314430" cy="1057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Machine</a:t>
            </a:r>
            <a:r>
              <a:rPr dirty="0" sz="160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learning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+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Tableau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dashboards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=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strategic</a:t>
            </a:r>
            <a:r>
              <a:rPr dirty="0" sz="160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HR</a:t>
            </a:r>
            <a:r>
              <a:rPr dirty="0" sz="1600" spc="-10">
                <a:solidFill>
                  <a:srgbClr val="3C3D44"/>
                </a:solidFill>
                <a:latin typeface="Arial"/>
                <a:cs typeface="Arial"/>
              </a:rPr>
              <a:t> decision-making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605"/>
              </a:spcBef>
            </a:pPr>
            <a:endParaRPr sz="1600">
              <a:latin typeface="Arial"/>
              <a:cs typeface="Arial"/>
            </a:endParaRPr>
          </a:p>
          <a:p>
            <a:pPr marL="319405">
              <a:lnSpc>
                <a:spcPct val="100000"/>
              </a:lnSpc>
            </a:pP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Transforming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HR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analytics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from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reactive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to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predictive,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enabling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organizations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to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retain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top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talent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and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reduce</a:t>
            </a:r>
            <a:r>
              <a:rPr dirty="0" sz="160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r>
              <a:rPr dirty="0" sz="160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C3D44"/>
                </a:solidFill>
                <a:latin typeface="Arial"/>
                <a:cs typeface="Arial"/>
              </a:rPr>
              <a:t>costs.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716874" y="6713461"/>
            <a:ext cx="22860" cy="788670"/>
          </a:xfrm>
          <a:custGeom>
            <a:avLst/>
            <a:gdLst/>
            <a:ahLst/>
            <a:cxnLst/>
            <a:rect l="l" t="t" r="r" b="b"/>
            <a:pathLst>
              <a:path w="22859" h="788670">
                <a:moveTo>
                  <a:pt x="22860" y="0"/>
                </a:moveTo>
                <a:lnTo>
                  <a:pt x="0" y="0"/>
                </a:lnTo>
                <a:lnTo>
                  <a:pt x="0" y="788428"/>
                </a:lnTo>
                <a:lnTo>
                  <a:pt x="22860" y="788428"/>
                </a:lnTo>
                <a:lnTo>
                  <a:pt x="22860" y="0"/>
                </a:lnTo>
                <a:close/>
              </a:path>
            </a:pathLst>
          </a:custGeom>
          <a:solidFill>
            <a:srgbClr val="C5C8D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67487" y="1793786"/>
            <a:ext cx="5772785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43000" algn="l"/>
                <a:tab pos="3215005" algn="l"/>
              </a:tabLst>
            </a:pPr>
            <a:r>
              <a:rPr dirty="0" spc="-25"/>
              <a:t>The</a:t>
            </a:r>
            <a:r>
              <a:rPr dirty="0"/>
              <a:t>	</a:t>
            </a:r>
            <a:r>
              <a:rPr dirty="0" spc="-10"/>
              <a:t>Attrition</a:t>
            </a:r>
            <a:r>
              <a:rPr dirty="0"/>
              <a:t>	</a:t>
            </a:r>
            <a:r>
              <a:rPr dirty="0" spc="-10"/>
              <a:t>Challenge</a:t>
            </a:r>
          </a:p>
        </p:txBody>
      </p:sp>
      <p:grpSp>
        <p:nvGrpSpPr>
          <p:cNvPr id="4" name="object 4" descr=""/>
          <p:cNvGrpSpPr/>
          <p:nvPr/>
        </p:nvGrpSpPr>
        <p:grpSpPr>
          <a:xfrm>
            <a:off x="6276378" y="2836900"/>
            <a:ext cx="3672840" cy="2056130"/>
            <a:chOff x="6276378" y="2836900"/>
            <a:chExt cx="3672840" cy="2056130"/>
          </a:xfrm>
        </p:grpSpPr>
        <p:sp>
          <p:nvSpPr>
            <p:cNvPr id="5" name="object 5" descr=""/>
            <p:cNvSpPr/>
            <p:nvPr/>
          </p:nvSpPr>
          <p:spPr>
            <a:xfrm>
              <a:off x="6280188" y="2840710"/>
              <a:ext cx="3665220" cy="2048510"/>
            </a:xfrm>
            <a:custGeom>
              <a:avLst/>
              <a:gdLst/>
              <a:ahLst/>
              <a:cxnLst/>
              <a:rect l="l" t="t" r="r" b="b"/>
              <a:pathLst>
                <a:path w="3665220" h="2048510">
                  <a:moveTo>
                    <a:pt x="3460597" y="0"/>
                  </a:moveTo>
                  <a:lnTo>
                    <a:pt x="204143" y="0"/>
                  </a:lnTo>
                  <a:lnTo>
                    <a:pt x="157573" y="5431"/>
                  </a:lnTo>
                  <a:lnTo>
                    <a:pt x="114696" y="20881"/>
                  </a:lnTo>
                  <a:lnTo>
                    <a:pt x="76779" y="45084"/>
                  </a:lnTo>
                  <a:lnTo>
                    <a:pt x="45085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1843849"/>
                  </a:lnTo>
                  <a:lnTo>
                    <a:pt x="5431" y="1890419"/>
                  </a:lnTo>
                  <a:lnTo>
                    <a:pt x="20881" y="1933294"/>
                  </a:lnTo>
                  <a:lnTo>
                    <a:pt x="45085" y="1971211"/>
                  </a:lnTo>
                  <a:lnTo>
                    <a:pt x="76779" y="2002904"/>
                  </a:lnTo>
                  <a:lnTo>
                    <a:pt x="114696" y="2027108"/>
                  </a:lnTo>
                  <a:lnTo>
                    <a:pt x="157573" y="2042558"/>
                  </a:lnTo>
                  <a:lnTo>
                    <a:pt x="204143" y="2047989"/>
                  </a:lnTo>
                  <a:lnTo>
                    <a:pt x="3460597" y="2047989"/>
                  </a:lnTo>
                  <a:lnTo>
                    <a:pt x="3507168" y="2042558"/>
                  </a:lnTo>
                  <a:lnTo>
                    <a:pt x="3550045" y="2027108"/>
                  </a:lnTo>
                  <a:lnTo>
                    <a:pt x="3587964" y="2002904"/>
                  </a:lnTo>
                  <a:lnTo>
                    <a:pt x="3619660" y="1971211"/>
                  </a:lnTo>
                  <a:lnTo>
                    <a:pt x="3643866" y="1933294"/>
                  </a:lnTo>
                  <a:lnTo>
                    <a:pt x="3659318" y="1890419"/>
                  </a:lnTo>
                  <a:lnTo>
                    <a:pt x="3664750" y="1843849"/>
                  </a:lnTo>
                  <a:lnTo>
                    <a:pt x="3664750" y="204139"/>
                  </a:lnTo>
                  <a:lnTo>
                    <a:pt x="3659318" y="157570"/>
                  </a:lnTo>
                  <a:lnTo>
                    <a:pt x="3643866" y="114694"/>
                  </a:lnTo>
                  <a:lnTo>
                    <a:pt x="3619660" y="76777"/>
                  </a:lnTo>
                  <a:lnTo>
                    <a:pt x="3587964" y="45084"/>
                  </a:lnTo>
                  <a:lnTo>
                    <a:pt x="3550045" y="20881"/>
                  </a:lnTo>
                  <a:lnTo>
                    <a:pt x="3507168" y="5431"/>
                  </a:lnTo>
                  <a:lnTo>
                    <a:pt x="3460597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280188" y="2840710"/>
              <a:ext cx="3665220" cy="2048510"/>
            </a:xfrm>
            <a:custGeom>
              <a:avLst/>
              <a:gdLst/>
              <a:ahLst/>
              <a:cxnLst/>
              <a:rect l="l" t="t" r="r" b="b"/>
              <a:pathLst>
                <a:path w="3665220" h="2048510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5" y="76777"/>
                  </a:lnTo>
                  <a:lnTo>
                    <a:pt x="76779" y="45084"/>
                  </a:lnTo>
                  <a:lnTo>
                    <a:pt x="114696" y="20881"/>
                  </a:lnTo>
                  <a:lnTo>
                    <a:pt x="157573" y="5431"/>
                  </a:lnTo>
                  <a:lnTo>
                    <a:pt x="204143" y="0"/>
                  </a:lnTo>
                  <a:lnTo>
                    <a:pt x="3460597" y="0"/>
                  </a:lnTo>
                  <a:lnTo>
                    <a:pt x="3507168" y="5431"/>
                  </a:lnTo>
                  <a:lnTo>
                    <a:pt x="3550045" y="20881"/>
                  </a:lnTo>
                  <a:lnTo>
                    <a:pt x="3587964" y="45084"/>
                  </a:lnTo>
                  <a:lnTo>
                    <a:pt x="3619660" y="76777"/>
                  </a:lnTo>
                  <a:lnTo>
                    <a:pt x="3643866" y="114694"/>
                  </a:lnTo>
                  <a:lnTo>
                    <a:pt x="3659318" y="157570"/>
                  </a:lnTo>
                  <a:lnTo>
                    <a:pt x="3664750" y="204139"/>
                  </a:lnTo>
                  <a:lnTo>
                    <a:pt x="3664750" y="1843849"/>
                  </a:lnTo>
                  <a:lnTo>
                    <a:pt x="3659318" y="1890419"/>
                  </a:lnTo>
                  <a:lnTo>
                    <a:pt x="3643866" y="1933294"/>
                  </a:lnTo>
                  <a:lnTo>
                    <a:pt x="3619660" y="1971211"/>
                  </a:lnTo>
                  <a:lnTo>
                    <a:pt x="3587964" y="2002904"/>
                  </a:lnTo>
                  <a:lnTo>
                    <a:pt x="3550045" y="2027108"/>
                  </a:lnTo>
                  <a:lnTo>
                    <a:pt x="3507168" y="2042558"/>
                  </a:lnTo>
                  <a:lnTo>
                    <a:pt x="3460597" y="2047989"/>
                  </a:lnTo>
                  <a:lnTo>
                    <a:pt x="204143" y="2047989"/>
                  </a:lnTo>
                  <a:lnTo>
                    <a:pt x="157573" y="2042558"/>
                  </a:lnTo>
                  <a:lnTo>
                    <a:pt x="114696" y="2027108"/>
                  </a:lnTo>
                  <a:lnTo>
                    <a:pt x="76779" y="2002904"/>
                  </a:lnTo>
                  <a:lnTo>
                    <a:pt x="45085" y="1971211"/>
                  </a:lnTo>
                  <a:lnTo>
                    <a:pt x="20881" y="1933294"/>
                  </a:lnTo>
                  <a:lnTo>
                    <a:pt x="5431" y="1890419"/>
                  </a:lnTo>
                  <a:lnTo>
                    <a:pt x="0" y="1843849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6501930" y="3070504"/>
            <a:ext cx="2358390" cy="15894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Cost</a:t>
            </a:r>
            <a:r>
              <a:rPr dirty="0" sz="220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Impact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5700"/>
              </a:lnSpc>
              <a:spcBef>
                <a:spcPts val="112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High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increases recruitment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and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training expenses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10167937" y="2836900"/>
            <a:ext cx="3672840" cy="2056130"/>
            <a:chOff x="10167937" y="2836900"/>
            <a:chExt cx="3672840" cy="2056130"/>
          </a:xfrm>
        </p:grpSpPr>
        <p:sp>
          <p:nvSpPr>
            <p:cNvPr id="9" name="object 9" descr=""/>
            <p:cNvSpPr/>
            <p:nvPr/>
          </p:nvSpPr>
          <p:spPr>
            <a:xfrm>
              <a:off x="10171747" y="2840710"/>
              <a:ext cx="3665220" cy="2048510"/>
            </a:xfrm>
            <a:custGeom>
              <a:avLst/>
              <a:gdLst/>
              <a:ahLst/>
              <a:cxnLst/>
              <a:rect l="l" t="t" r="r" b="b"/>
              <a:pathLst>
                <a:path w="3665219" h="2048510">
                  <a:moveTo>
                    <a:pt x="3460724" y="0"/>
                  </a:moveTo>
                  <a:lnTo>
                    <a:pt x="204143" y="0"/>
                  </a:lnTo>
                  <a:lnTo>
                    <a:pt x="157573" y="5431"/>
                  </a:lnTo>
                  <a:lnTo>
                    <a:pt x="114696" y="20881"/>
                  </a:lnTo>
                  <a:lnTo>
                    <a:pt x="76779" y="45084"/>
                  </a:lnTo>
                  <a:lnTo>
                    <a:pt x="45085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1843849"/>
                  </a:lnTo>
                  <a:lnTo>
                    <a:pt x="5431" y="1890419"/>
                  </a:lnTo>
                  <a:lnTo>
                    <a:pt x="20881" y="1933294"/>
                  </a:lnTo>
                  <a:lnTo>
                    <a:pt x="45085" y="1971211"/>
                  </a:lnTo>
                  <a:lnTo>
                    <a:pt x="76779" y="2002904"/>
                  </a:lnTo>
                  <a:lnTo>
                    <a:pt x="114696" y="2027108"/>
                  </a:lnTo>
                  <a:lnTo>
                    <a:pt x="157573" y="2042558"/>
                  </a:lnTo>
                  <a:lnTo>
                    <a:pt x="204143" y="2047989"/>
                  </a:lnTo>
                  <a:lnTo>
                    <a:pt x="3460724" y="2047989"/>
                  </a:lnTo>
                  <a:lnTo>
                    <a:pt x="3507294" y="2042558"/>
                  </a:lnTo>
                  <a:lnTo>
                    <a:pt x="3550170" y="2027108"/>
                  </a:lnTo>
                  <a:lnTo>
                    <a:pt x="3588086" y="2002904"/>
                  </a:lnTo>
                  <a:lnTo>
                    <a:pt x="3619779" y="1971211"/>
                  </a:lnTo>
                  <a:lnTo>
                    <a:pt x="3643983" y="1933294"/>
                  </a:lnTo>
                  <a:lnTo>
                    <a:pt x="3659433" y="1890419"/>
                  </a:lnTo>
                  <a:lnTo>
                    <a:pt x="3664864" y="1843849"/>
                  </a:lnTo>
                  <a:lnTo>
                    <a:pt x="3664864" y="204139"/>
                  </a:lnTo>
                  <a:lnTo>
                    <a:pt x="3659433" y="157570"/>
                  </a:lnTo>
                  <a:lnTo>
                    <a:pt x="3643983" y="114694"/>
                  </a:lnTo>
                  <a:lnTo>
                    <a:pt x="3619779" y="76777"/>
                  </a:lnTo>
                  <a:lnTo>
                    <a:pt x="3588086" y="45084"/>
                  </a:lnTo>
                  <a:lnTo>
                    <a:pt x="3550170" y="20881"/>
                  </a:lnTo>
                  <a:lnTo>
                    <a:pt x="3507294" y="5431"/>
                  </a:lnTo>
                  <a:lnTo>
                    <a:pt x="3460724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0171747" y="2840710"/>
              <a:ext cx="3665220" cy="2048510"/>
            </a:xfrm>
            <a:custGeom>
              <a:avLst/>
              <a:gdLst/>
              <a:ahLst/>
              <a:cxnLst/>
              <a:rect l="l" t="t" r="r" b="b"/>
              <a:pathLst>
                <a:path w="3665219" h="2048510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5" y="76777"/>
                  </a:lnTo>
                  <a:lnTo>
                    <a:pt x="76779" y="45084"/>
                  </a:lnTo>
                  <a:lnTo>
                    <a:pt x="114696" y="20881"/>
                  </a:lnTo>
                  <a:lnTo>
                    <a:pt x="157573" y="5431"/>
                  </a:lnTo>
                  <a:lnTo>
                    <a:pt x="204143" y="0"/>
                  </a:lnTo>
                  <a:lnTo>
                    <a:pt x="3460724" y="0"/>
                  </a:lnTo>
                  <a:lnTo>
                    <a:pt x="3507294" y="5431"/>
                  </a:lnTo>
                  <a:lnTo>
                    <a:pt x="3550170" y="20881"/>
                  </a:lnTo>
                  <a:lnTo>
                    <a:pt x="3588086" y="45084"/>
                  </a:lnTo>
                  <a:lnTo>
                    <a:pt x="3619779" y="76777"/>
                  </a:lnTo>
                  <a:lnTo>
                    <a:pt x="3643983" y="114694"/>
                  </a:lnTo>
                  <a:lnTo>
                    <a:pt x="3659433" y="157570"/>
                  </a:lnTo>
                  <a:lnTo>
                    <a:pt x="3664864" y="204139"/>
                  </a:lnTo>
                  <a:lnTo>
                    <a:pt x="3664864" y="1843849"/>
                  </a:lnTo>
                  <a:lnTo>
                    <a:pt x="3659433" y="1890419"/>
                  </a:lnTo>
                  <a:lnTo>
                    <a:pt x="3643983" y="1933294"/>
                  </a:lnTo>
                  <a:lnTo>
                    <a:pt x="3619779" y="1971211"/>
                  </a:lnTo>
                  <a:lnTo>
                    <a:pt x="3588086" y="2002904"/>
                  </a:lnTo>
                  <a:lnTo>
                    <a:pt x="3550170" y="2027108"/>
                  </a:lnTo>
                  <a:lnTo>
                    <a:pt x="3507294" y="2042558"/>
                  </a:lnTo>
                  <a:lnTo>
                    <a:pt x="3460724" y="2047989"/>
                  </a:lnTo>
                  <a:lnTo>
                    <a:pt x="204143" y="2047989"/>
                  </a:lnTo>
                  <a:lnTo>
                    <a:pt x="157573" y="2042558"/>
                  </a:lnTo>
                  <a:lnTo>
                    <a:pt x="114696" y="2027108"/>
                  </a:lnTo>
                  <a:lnTo>
                    <a:pt x="76779" y="2002904"/>
                  </a:lnTo>
                  <a:lnTo>
                    <a:pt x="45085" y="1971211"/>
                  </a:lnTo>
                  <a:lnTo>
                    <a:pt x="20881" y="1933294"/>
                  </a:lnTo>
                  <a:lnTo>
                    <a:pt x="5431" y="1890419"/>
                  </a:lnTo>
                  <a:lnTo>
                    <a:pt x="0" y="1843849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10393476" y="3070504"/>
            <a:ext cx="2828290" cy="12274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Productivity</a:t>
            </a:r>
            <a:r>
              <a:rPr dirty="0" sz="2200" spc="-10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Loss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5700"/>
              </a:lnSpc>
              <a:spcBef>
                <a:spcPts val="112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Disrupts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team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dynamics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and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operational</a:t>
            </a: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continuity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12" name="object 12" descr=""/>
          <p:cNvGrpSpPr/>
          <p:nvPr/>
        </p:nvGrpSpPr>
        <p:grpSpPr>
          <a:xfrm>
            <a:off x="6276378" y="5111712"/>
            <a:ext cx="7564120" cy="1330325"/>
            <a:chOff x="6276378" y="5111712"/>
            <a:chExt cx="7564120" cy="1330325"/>
          </a:xfrm>
        </p:grpSpPr>
        <p:sp>
          <p:nvSpPr>
            <p:cNvPr id="13" name="object 13" descr=""/>
            <p:cNvSpPr/>
            <p:nvPr/>
          </p:nvSpPr>
          <p:spPr>
            <a:xfrm>
              <a:off x="6280188" y="5115521"/>
              <a:ext cx="7556500" cy="1322705"/>
            </a:xfrm>
            <a:custGeom>
              <a:avLst/>
              <a:gdLst/>
              <a:ahLst/>
              <a:cxnLst/>
              <a:rect l="l" t="t" r="r" b="b"/>
              <a:pathLst>
                <a:path w="7556500" h="1322704">
                  <a:moveTo>
                    <a:pt x="7352271" y="0"/>
                  </a:moveTo>
                  <a:lnTo>
                    <a:pt x="204146" y="0"/>
                  </a:lnTo>
                  <a:lnTo>
                    <a:pt x="157575" y="5431"/>
                  </a:lnTo>
                  <a:lnTo>
                    <a:pt x="114698" y="20881"/>
                  </a:lnTo>
                  <a:lnTo>
                    <a:pt x="76780" y="45084"/>
                  </a:lnTo>
                  <a:lnTo>
                    <a:pt x="45086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1118044"/>
                  </a:lnTo>
                  <a:lnTo>
                    <a:pt x="5431" y="1164614"/>
                  </a:lnTo>
                  <a:lnTo>
                    <a:pt x="20881" y="1207489"/>
                  </a:lnTo>
                  <a:lnTo>
                    <a:pt x="45086" y="1245406"/>
                  </a:lnTo>
                  <a:lnTo>
                    <a:pt x="76780" y="1277099"/>
                  </a:lnTo>
                  <a:lnTo>
                    <a:pt x="114698" y="1301303"/>
                  </a:lnTo>
                  <a:lnTo>
                    <a:pt x="157575" y="1316753"/>
                  </a:lnTo>
                  <a:lnTo>
                    <a:pt x="204146" y="1322184"/>
                  </a:lnTo>
                  <a:lnTo>
                    <a:pt x="7352271" y="1322184"/>
                  </a:lnTo>
                  <a:lnTo>
                    <a:pt x="7398845" y="1316753"/>
                  </a:lnTo>
                  <a:lnTo>
                    <a:pt x="7441724" y="1301303"/>
                  </a:lnTo>
                  <a:lnTo>
                    <a:pt x="7479643" y="1277099"/>
                  </a:lnTo>
                  <a:lnTo>
                    <a:pt x="7511337" y="1245406"/>
                  </a:lnTo>
                  <a:lnTo>
                    <a:pt x="7535542" y="1207489"/>
                  </a:lnTo>
                  <a:lnTo>
                    <a:pt x="7550992" y="1164614"/>
                  </a:lnTo>
                  <a:lnTo>
                    <a:pt x="7556423" y="1118044"/>
                  </a:lnTo>
                  <a:lnTo>
                    <a:pt x="7556423" y="204139"/>
                  </a:lnTo>
                  <a:lnTo>
                    <a:pt x="7550992" y="157570"/>
                  </a:lnTo>
                  <a:lnTo>
                    <a:pt x="7535542" y="114694"/>
                  </a:lnTo>
                  <a:lnTo>
                    <a:pt x="7511337" y="76777"/>
                  </a:lnTo>
                  <a:lnTo>
                    <a:pt x="7479643" y="45084"/>
                  </a:lnTo>
                  <a:lnTo>
                    <a:pt x="7441724" y="20881"/>
                  </a:lnTo>
                  <a:lnTo>
                    <a:pt x="7398845" y="5431"/>
                  </a:lnTo>
                  <a:lnTo>
                    <a:pt x="7352271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6280188" y="5115521"/>
              <a:ext cx="7556500" cy="1322705"/>
            </a:xfrm>
            <a:custGeom>
              <a:avLst/>
              <a:gdLst/>
              <a:ahLst/>
              <a:cxnLst/>
              <a:rect l="l" t="t" r="r" b="b"/>
              <a:pathLst>
                <a:path w="7556500" h="1322704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6" y="76777"/>
                  </a:lnTo>
                  <a:lnTo>
                    <a:pt x="76780" y="45084"/>
                  </a:lnTo>
                  <a:lnTo>
                    <a:pt x="114698" y="20881"/>
                  </a:lnTo>
                  <a:lnTo>
                    <a:pt x="157575" y="5431"/>
                  </a:lnTo>
                  <a:lnTo>
                    <a:pt x="204146" y="0"/>
                  </a:lnTo>
                  <a:lnTo>
                    <a:pt x="7352271" y="0"/>
                  </a:lnTo>
                  <a:lnTo>
                    <a:pt x="7398845" y="5431"/>
                  </a:lnTo>
                  <a:lnTo>
                    <a:pt x="7441724" y="20881"/>
                  </a:lnTo>
                  <a:lnTo>
                    <a:pt x="7479643" y="45084"/>
                  </a:lnTo>
                  <a:lnTo>
                    <a:pt x="7511337" y="76777"/>
                  </a:lnTo>
                  <a:lnTo>
                    <a:pt x="7535542" y="114694"/>
                  </a:lnTo>
                  <a:lnTo>
                    <a:pt x="7550992" y="157570"/>
                  </a:lnTo>
                  <a:lnTo>
                    <a:pt x="7556423" y="204139"/>
                  </a:lnTo>
                  <a:lnTo>
                    <a:pt x="7556423" y="1118044"/>
                  </a:lnTo>
                  <a:lnTo>
                    <a:pt x="7550992" y="1164614"/>
                  </a:lnTo>
                  <a:lnTo>
                    <a:pt x="7535542" y="1207489"/>
                  </a:lnTo>
                  <a:lnTo>
                    <a:pt x="7511337" y="1245406"/>
                  </a:lnTo>
                  <a:lnTo>
                    <a:pt x="7479643" y="1277099"/>
                  </a:lnTo>
                  <a:lnTo>
                    <a:pt x="7441724" y="1301303"/>
                  </a:lnTo>
                  <a:lnTo>
                    <a:pt x="7398845" y="1316753"/>
                  </a:lnTo>
                  <a:lnTo>
                    <a:pt x="7352271" y="1322184"/>
                  </a:lnTo>
                  <a:lnTo>
                    <a:pt x="204146" y="1322184"/>
                  </a:lnTo>
                  <a:lnTo>
                    <a:pt x="157575" y="1316753"/>
                  </a:lnTo>
                  <a:lnTo>
                    <a:pt x="114698" y="1301303"/>
                  </a:lnTo>
                  <a:lnTo>
                    <a:pt x="76780" y="1277099"/>
                  </a:lnTo>
                  <a:lnTo>
                    <a:pt x="45086" y="1245406"/>
                  </a:lnTo>
                  <a:lnTo>
                    <a:pt x="20881" y="1207489"/>
                  </a:lnTo>
                  <a:lnTo>
                    <a:pt x="5431" y="1164614"/>
                  </a:lnTo>
                  <a:lnTo>
                    <a:pt x="0" y="1118044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/>
          <p:nvPr/>
        </p:nvSpPr>
        <p:spPr>
          <a:xfrm>
            <a:off x="6501930" y="5345315"/>
            <a:ext cx="5220970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Strategic</a:t>
            </a:r>
            <a:r>
              <a:rPr dirty="0" sz="2200" spc="-8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Need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Predict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risk,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identify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drivers,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enable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early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intervention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1089" y="1869516"/>
            <a:ext cx="3165475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11250" algn="l"/>
              </a:tabLst>
            </a:pPr>
            <a:r>
              <a:rPr dirty="0" spc="-25"/>
              <a:t>Our</a:t>
            </a:r>
            <a:r>
              <a:rPr dirty="0"/>
              <a:t>	</a:t>
            </a:r>
            <a:r>
              <a:rPr dirty="0" spc="-10"/>
              <a:t>Solution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9" y="3384943"/>
            <a:ext cx="6407950" cy="30479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7415847" y="3107753"/>
            <a:ext cx="273050" cy="292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02</a:t>
            </a:r>
            <a:endParaRPr sz="1750">
              <a:latin typeface="Arial"/>
              <a:cs typeface="Arial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8547" y="3384943"/>
            <a:ext cx="6408064" cy="30479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7415847" y="3554615"/>
            <a:ext cx="3730625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Analyze</a:t>
            </a:r>
            <a:r>
              <a:rPr dirty="0" sz="220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Drivers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Uncover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key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factors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influencing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churn</a:t>
            </a:r>
            <a:endParaRPr sz="1750">
              <a:latin typeface="Arial"/>
              <a:cs typeface="Arial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9" y="5141709"/>
            <a:ext cx="6407950" cy="30479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781089" y="2964442"/>
            <a:ext cx="4952365" cy="3234690"/>
          </a:xfrm>
          <a:prstGeom prst="rect">
            <a:avLst/>
          </a:prstGeom>
        </p:spPr>
        <p:txBody>
          <a:bodyPr wrap="square" lIns="0" tIns="1555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01</a:t>
            </a: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Predict</a:t>
            </a:r>
            <a:r>
              <a:rPr dirty="0" sz="2200" spc="-8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Risk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Identify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employees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at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high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risk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870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03</a:t>
            </a: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Actionable</a:t>
            </a:r>
            <a:r>
              <a:rPr dirty="0" sz="2200" spc="-1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Insights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Provide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HR</a:t>
            </a:r>
            <a:r>
              <a:rPr dirty="0" sz="1750" spc="-5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teams</a:t>
            </a:r>
            <a:r>
              <a:rPr dirty="0" sz="1750" spc="-5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data-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driven</a:t>
            </a:r>
            <a:r>
              <a:rPr dirty="0" sz="1750" spc="-5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retention</a:t>
            </a:r>
            <a:r>
              <a:rPr dirty="0" sz="1750" spc="-5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strategies</a:t>
            </a:r>
            <a:endParaRPr sz="17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415847" y="4887264"/>
            <a:ext cx="273050" cy="292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04</a:t>
            </a:r>
            <a:endParaRPr sz="175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8547" y="5141709"/>
            <a:ext cx="6408064" cy="30479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7415847" y="5334127"/>
            <a:ext cx="5285105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Executive</a:t>
            </a:r>
            <a:r>
              <a:rPr dirty="0" sz="2200" spc="-1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Dashboards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Interactive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Tableau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visualizations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for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decision-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making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1089" y="1980717"/>
            <a:ext cx="4518025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91180" algn="l"/>
              </a:tabLst>
            </a:pPr>
            <a:r>
              <a:rPr dirty="0" spc="-10"/>
              <a:t>Technology</a:t>
            </a:r>
            <a:r>
              <a:rPr dirty="0"/>
              <a:t>	</a:t>
            </a:r>
            <a:r>
              <a:rPr dirty="0" spc="-10"/>
              <a:t>Stack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781089" y="3249815"/>
            <a:ext cx="224599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74767C"/>
                </a:solidFill>
                <a:latin typeface="Arial"/>
                <a:cs typeface="Arial"/>
              </a:rPr>
              <a:t>Machine</a:t>
            </a:r>
            <a:r>
              <a:rPr dirty="0" sz="2200" spc="-114">
                <a:solidFill>
                  <a:srgbClr val="74767C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74767C"/>
                </a:solidFill>
                <a:latin typeface="Arial"/>
                <a:cs typeface="Arial"/>
              </a:rPr>
              <a:t>Learning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81089" y="3818204"/>
            <a:ext cx="3418840" cy="19977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55600" marR="561975" indent="-342900">
              <a:lnSpc>
                <a:spcPct val="135700"/>
              </a:lnSpc>
              <a:spcBef>
                <a:spcPts val="100"/>
              </a:spcBef>
              <a:buChar char="•"/>
              <a:tabLst>
                <a:tab pos="355600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Python</a:t>
            </a:r>
            <a:r>
              <a:rPr dirty="0" sz="1750" spc="-7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(Pandas,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NumPy, Scikit-Learn)</a:t>
            </a:r>
            <a:endParaRPr sz="1750">
              <a:latin typeface="Arial"/>
              <a:cs typeface="Arial"/>
            </a:endParaRPr>
          </a:p>
          <a:p>
            <a:pPr marL="355600" marR="5080" indent="-342900">
              <a:lnSpc>
                <a:spcPct val="135700"/>
              </a:lnSpc>
              <a:spcBef>
                <a:spcPts val="640"/>
              </a:spcBef>
              <a:buChar char="•"/>
              <a:tabLst>
                <a:tab pos="355600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Logistic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Regression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&amp;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Random Forest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90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Predictive</a:t>
            </a:r>
            <a:r>
              <a:rPr dirty="0" sz="1750" spc="-11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probability</a:t>
            </a:r>
            <a:r>
              <a:rPr dirty="0" sz="1750" spc="-11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modeling</a:t>
            </a:r>
            <a:endParaRPr sz="17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843614" y="3249815"/>
            <a:ext cx="297434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10">
                <a:solidFill>
                  <a:srgbClr val="74767C"/>
                </a:solidFill>
                <a:latin typeface="Arial"/>
                <a:cs typeface="Arial"/>
              </a:rPr>
              <a:t>Visualization</a:t>
            </a:r>
            <a:r>
              <a:rPr dirty="0" sz="2200" spc="-15">
                <a:solidFill>
                  <a:srgbClr val="74767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74767C"/>
                </a:solidFill>
                <a:latin typeface="Arial"/>
                <a:cs typeface="Arial"/>
              </a:rPr>
              <a:t>&amp;</a:t>
            </a:r>
            <a:r>
              <a:rPr dirty="0" sz="2200" spc="-15">
                <a:solidFill>
                  <a:srgbClr val="74767C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74767C"/>
                </a:solidFill>
                <a:latin typeface="Arial"/>
                <a:cs typeface="Arial"/>
              </a:rPr>
              <a:t>Analysis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843614" y="3913454"/>
            <a:ext cx="3319145" cy="11766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Tableau</a:t>
            </a:r>
            <a:r>
              <a:rPr dirty="0" sz="175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dashboards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80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Excel</a:t>
            </a:r>
            <a:r>
              <a:rPr dirty="0" sz="1750" spc="-5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integration</a:t>
            </a:r>
            <a:endParaRPr sz="175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80"/>
              </a:spcBef>
              <a:buChar char="•"/>
              <a:tabLst>
                <a:tab pos="354965" algn="l"/>
              </a:tabLst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Interactive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filters</a:t>
            </a:r>
            <a:r>
              <a:rPr dirty="0" sz="175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&amp;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drill-downs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25775" algn="l"/>
              </a:tabLst>
            </a:pPr>
            <a:r>
              <a:rPr dirty="0" spc="-25"/>
              <a:t>End-</a:t>
            </a:r>
            <a:r>
              <a:rPr dirty="0" spc="-30"/>
              <a:t>to-</a:t>
            </a:r>
            <a:r>
              <a:rPr dirty="0" spc="-25"/>
              <a:t>End</a:t>
            </a:r>
            <a:r>
              <a:rPr dirty="0"/>
              <a:t>	</a:t>
            </a:r>
            <a:r>
              <a:rPr dirty="0" spc="-10"/>
              <a:t>Workflow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7628369" y="2139683"/>
            <a:ext cx="3554729" cy="4947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Data</a:t>
            </a:r>
            <a:r>
              <a:rPr dirty="0" sz="220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Prep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Cleaning,</a:t>
            </a:r>
            <a:r>
              <a:rPr dirty="0" sz="1750" spc="-114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encoding,</a:t>
            </a:r>
            <a:r>
              <a:rPr dirty="0" sz="1750" spc="-114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standardization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Feature</a:t>
            </a:r>
            <a:r>
              <a:rPr dirty="0" sz="2200" spc="-10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Engineering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Risk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flags,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probability</a:t>
            </a:r>
            <a:r>
              <a:rPr dirty="0" sz="175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buckets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ML</a:t>
            </a:r>
            <a:r>
              <a:rPr dirty="0" sz="220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Model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Train,</a:t>
            </a:r>
            <a:r>
              <a:rPr dirty="0" sz="1750" spc="-8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validate,</a:t>
            </a:r>
            <a:r>
              <a:rPr dirty="0" sz="1750" spc="-8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predict</a:t>
            </a:r>
            <a:r>
              <a:rPr dirty="0" sz="1750" spc="-8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Tableau</a:t>
            </a:r>
            <a:r>
              <a:rPr dirty="0" sz="2200" spc="-10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Integration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Deploy</a:t>
            </a:r>
            <a:r>
              <a:rPr dirty="0" sz="175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interactive</a:t>
            </a:r>
            <a:r>
              <a:rPr dirty="0" sz="1750" spc="-8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dashboards</a:t>
            </a:r>
            <a:endParaRPr sz="1750">
              <a:latin typeface="Arial"/>
              <a:cs typeface="Arial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80187" y="1917496"/>
            <a:ext cx="1134069" cy="54435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67487" y="2052993"/>
            <a:ext cx="3292475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43000" algn="l"/>
              </a:tabLst>
            </a:pPr>
            <a:r>
              <a:rPr dirty="0" spc="-25"/>
              <a:t>Key</a:t>
            </a:r>
            <a:r>
              <a:rPr dirty="0"/>
              <a:t>	</a:t>
            </a:r>
            <a:r>
              <a:rPr dirty="0" spc="-10"/>
              <a:t>Findings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6689083" y="3063646"/>
            <a:ext cx="1512570" cy="916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850" spc="-25">
                <a:solidFill>
                  <a:srgbClr val="3C3D44"/>
                </a:solidFill>
                <a:latin typeface="Arial"/>
                <a:cs typeface="Arial"/>
              </a:rPr>
              <a:t>21%</a:t>
            </a:r>
            <a:endParaRPr sz="58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6741513" y="4240415"/>
            <a:ext cx="1407795" cy="7099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 indent="85090">
              <a:lnSpc>
                <a:spcPts val="2750"/>
              </a:lnSpc>
              <a:spcBef>
                <a:spcPts val="90"/>
              </a:spcBef>
            </a:pP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High-Risk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Employees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302462" y="5072405"/>
            <a:ext cx="2284095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16280" marR="5080" indent="-704215">
              <a:lnSpc>
                <a:spcPct val="135700"/>
              </a:lnSpc>
              <a:spcBef>
                <a:spcPts val="10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Fall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into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critical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attrition category</a:t>
            </a:r>
            <a:endParaRPr sz="17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839284" y="3063646"/>
            <a:ext cx="438784" cy="916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850" spc="-50">
                <a:solidFill>
                  <a:srgbClr val="3C3D44"/>
                </a:solidFill>
                <a:latin typeface="Arial"/>
                <a:cs typeface="Arial"/>
              </a:rPr>
              <a:t>2</a:t>
            </a:r>
            <a:endParaRPr sz="58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8966621" y="4240415"/>
            <a:ext cx="218249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Top</a:t>
            </a:r>
            <a:r>
              <a:rPr dirty="0" sz="2200" spc="-4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Departments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8995846" y="5072405"/>
            <a:ext cx="2125345" cy="1111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35700"/>
              </a:lnSpc>
              <a:spcBef>
                <a:spcPts val="10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Sales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and</a:t>
            </a: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R&amp;D</a:t>
            </a: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show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highest</a:t>
            </a:r>
            <a:r>
              <a:rPr dirty="0" sz="175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predicted attrition</a:t>
            </a:r>
            <a:endParaRPr sz="17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11559776" y="3063646"/>
            <a:ext cx="2223770" cy="24041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635">
              <a:lnSpc>
                <a:spcPct val="100000"/>
              </a:lnSpc>
              <a:spcBef>
                <a:spcPts val="100"/>
              </a:spcBef>
            </a:pPr>
            <a:r>
              <a:rPr dirty="0" sz="5850" spc="-50">
                <a:solidFill>
                  <a:srgbClr val="3C3D44"/>
                </a:solidFill>
                <a:latin typeface="Arial"/>
                <a:cs typeface="Arial"/>
              </a:rPr>
              <a:t>3</a:t>
            </a:r>
            <a:endParaRPr sz="5850">
              <a:latin typeface="Arial"/>
              <a:cs typeface="Arial"/>
            </a:endParaRPr>
          </a:p>
          <a:p>
            <a:pPr algn="ctr" marL="635">
              <a:lnSpc>
                <a:spcPct val="100000"/>
              </a:lnSpc>
              <a:spcBef>
                <a:spcPts val="2245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Major</a:t>
            </a:r>
            <a:r>
              <a:rPr dirty="0" sz="2200" spc="-6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Drivers</a:t>
            </a:r>
            <a:endParaRPr sz="2200">
              <a:latin typeface="Arial"/>
              <a:cs typeface="Arial"/>
            </a:endParaRPr>
          </a:p>
          <a:p>
            <a:pPr algn="ctr" marL="12065" marR="5080" indent="-1270">
              <a:lnSpc>
                <a:spcPct val="135700"/>
              </a:lnSpc>
              <a:spcBef>
                <a:spcPts val="112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Overtime,</a:t>
            </a:r>
            <a:r>
              <a:rPr dirty="0" sz="1750" spc="-11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marital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status,</a:t>
            </a:r>
            <a:r>
              <a:rPr dirty="0" sz="1750" spc="-7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business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travel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28940" y="777995"/>
            <a:ext cx="5382260" cy="6578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67839" algn="l"/>
                <a:tab pos="3699510" algn="l"/>
              </a:tabLst>
            </a:pPr>
            <a:r>
              <a:rPr dirty="0" sz="4150" spc="-10"/>
              <a:t>Critical</a:t>
            </a:r>
            <a:r>
              <a:rPr dirty="0" sz="4150"/>
              <a:t>	</a:t>
            </a:r>
            <a:r>
              <a:rPr dirty="0" sz="4150" spc="-10"/>
              <a:t>Attrition</a:t>
            </a:r>
            <a:r>
              <a:rPr dirty="0" sz="4150"/>
              <a:t>	</a:t>
            </a:r>
            <a:r>
              <a:rPr dirty="0" sz="4150" spc="-10"/>
              <a:t>Drivers</a:t>
            </a:r>
            <a:endParaRPr sz="4150"/>
          </a:p>
        </p:txBody>
      </p:sp>
      <p:grpSp>
        <p:nvGrpSpPr>
          <p:cNvPr id="4" name="object 4" descr=""/>
          <p:cNvGrpSpPr/>
          <p:nvPr/>
        </p:nvGrpSpPr>
        <p:grpSpPr>
          <a:xfrm>
            <a:off x="718780" y="1742478"/>
            <a:ext cx="7695565" cy="1289685"/>
            <a:chOff x="718780" y="1742478"/>
            <a:chExt cx="7695565" cy="1289685"/>
          </a:xfrm>
        </p:grpSpPr>
        <p:sp>
          <p:nvSpPr>
            <p:cNvPr id="5" name="object 5" descr=""/>
            <p:cNvSpPr/>
            <p:nvPr/>
          </p:nvSpPr>
          <p:spPr>
            <a:xfrm>
              <a:off x="741640" y="1753908"/>
              <a:ext cx="7661275" cy="1266825"/>
            </a:xfrm>
            <a:custGeom>
              <a:avLst/>
              <a:gdLst/>
              <a:ahLst/>
              <a:cxnLst/>
              <a:rect l="l" t="t" r="r" b="b"/>
              <a:pathLst>
                <a:path w="7661275" h="1266825">
                  <a:moveTo>
                    <a:pt x="0" y="109727"/>
                  </a:moveTo>
                  <a:lnTo>
                    <a:pt x="8679" y="67186"/>
                  </a:lnTo>
                  <a:lnTo>
                    <a:pt x="32289" y="32289"/>
                  </a:lnTo>
                  <a:lnTo>
                    <a:pt x="67186" y="8679"/>
                  </a:lnTo>
                  <a:lnTo>
                    <a:pt x="109724" y="0"/>
                  </a:lnTo>
                  <a:lnTo>
                    <a:pt x="7550988" y="0"/>
                  </a:lnTo>
                  <a:lnTo>
                    <a:pt x="7593529" y="8679"/>
                  </a:lnTo>
                  <a:lnTo>
                    <a:pt x="7628426" y="32289"/>
                  </a:lnTo>
                  <a:lnTo>
                    <a:pt x="7652036" y="67186"/>
                  </a:lnTo>
                  <a:lnTo>
                    <a:pt x="7660716" y="109727"/>
                  </a:lnTo>
                  <a:lnTo>
                    <a:pt x="7660716" y="1156868"/>
                  </a:lnTo>
                  <a:lnTo>
                    <a:pt x="7652036" y="1199402"/>
                  </a:lnTo>
                  <a:lnTo>
                    <a:pt x="7628426" y="1234295"/>
                  </a:lnTo>
                  <a:lnTo>
                    <a:pt x="7593529" y="1257904"/>
                  </a:lnTo>
                  <a:lnTo>
                    <a:pt x="7550988" y="1266583"/>
                  </a:lnTo>
                  <a:lnTo>
                    <a:pt x="109724" y="1266583"/>
                  </a:lnTo>
                  <a:lnTo>
                    <a:pt x="67186" y="1257904"/>
                  </a:lnTo>
                  <a:lnTo>
                    <a:pt x="32289" y="1234295"/>
                  </a:lnTo>
                  <a:lnTo>
                    <a:pt x="8679" y="1199402"/>
                  </a:lnTo>
                  <a:lnTo>
                    <a:pt x="0" y="1156868"/>
                  </a:lnTo>
                  <a:lnTo>
                    <a:pt x="0" y="109727"/>
                  </a:lnTo>
                  <a:close/>
                </a:path>
              </a:pathLst>
            </a:custGeom>
            <a:ln w="22859">
              <a:solidFill>
                <a:srgbClr val="FF2D45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718780" y="1753908"/>
              <a:ext cx="91440" cy="1266825"/>
            </a:xfrm>
            <a:custGeom>
              <a:avLst/>
              <a:gdLst/>
              <a:ahLst/>
              <a:cxnLst/>
              <a:rect l="l" t="t" r="r" b="b"/>
              <a:pathLst>
                <a:path w="91440" h="1266825">
                  <a:moveTo>
                    <a:pt x="45719" y="0"/>
                  </a:moveTo>
                  <a:lnTo>
                    <a:pt x="27994" y="3616"/>
                  </a:lnTo>
                  <a:lnTo>
                    <a:pt x="13454" y="13454"/>
                  </a:lnTo>
                  <a:lnTo>
                    <a:pt x="3616" y="27994"/>
                  </a:lnTo>
                  <a:lnTo>
                    <a:pt x="0" y="45720"/>
                  </a:lnTo>
                  <a:lnTo>
                    <a:pt x="0" y="1220863"/>
                  </a:lnTo>
                  <a:lnTo>
                    <a:pt x="3616" y="1238589"/>
                  </a:lnTo>
                  <a:lnTo>
                    <a:pt x="13454" y="1253129"/>
                  </a:lnTo>
                  <a:lnTo>
                    <a:pt x="27994" y="1262967"/>
                  </a:lnTo>
                  <a:lnTo>
                    <a:pt x="45720" y="1266583"/>
                  </a:lnTo>
                  <a:lnTo>
                    <a:pt x="63444" y="1262967"/>
                  </a:lnTo>
                  <a:lnTo>
                    <a:pt x="77985" y="1253129"/>
                  </a:lnTo>
                  <a:lnTo>
                    <a:pt x="87823" y="1238589"/>
                  </a:lnTo>
                  <a:lnTo>
                    <a:pt x="91440" y="1220863"/>
                  </a:lnTo>
                  <a:lnTo>
                    <a:pt x="91440" y="45720"/>
                  </a:lnTo>
                  <a:lnTo>
                    <a:pt x="87823" y="27994"/>
                  </a:lnTo>
                  <a:lnTo>
                    <a:pt x="77985" y="13454"/>
                  </a:lnTo>
                  <a:lnTo>
                    <a:pt x="63444" y="3616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F2D4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1032191" y="1988146"/>
            <a:ext cx="5449570" cy="803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50">
                <a:solidFill>
                  <a:srgbClr val="3C3D44"/>
                </a:solidFill>
                <a:latin typeface="Arial"/>
                <a:cs typeface="Arial"/>
              </a:rPr>
              <a:t>Overtime</a:t>
            </a:r>
            <a:r>
              <a:rPr dirty="0" sz="2050" spc="-8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050" spc="-20">
                <a:solidFill>
                  <a:srgbClr val="3C3D44"/>
                </a:solidFill>
                <a:latin typeface="Arial"/>
                <a:cs typeface="Arial"/>
              </a:rPr>
              <a:t>Work</a:t>
            </a:r>
            <a:endParaRPr sz="2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85"/>
              </a:spcBef>
            </a:pP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High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overtime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strongly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correlates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with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increased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churn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risk</a:t>
            </a:r>
            <a:endParaRPr sz="1650">
              <a:latin typeface="Arial"/>
              <a:cs typeface="Arial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718780" y="3220885"/>
            <a:ext cx="7695565" cy="1289685"/>
            <a:chOff x="718780" y="3220885"/>
            <a:chExt cx="7695565" cy="1289685"/>
          </a:xfrm>
        </p:grpSpPr>
        <p:sp>
          <p:nvSpPr>
            <p:cNvPr id="9" name="object 9" descr=""/>
            <p:cNvSpPr/>
            <p:nvPr/>
          </p:nvSpPr>
          <p:spPr>
            <a:xfrm>
              <a:off x="741640" y="3232315"/>
              <a:ext cx="7661275" cy="1266825"/>
            </a:xfrm>
            <a:custGeom>
              <a:avLst/>
              <a:gdLst/>
              <a:ahLst/>
              <a:cxnLst/>
              <a:rect l="l" t="t" r="r" b="b"/>
              <a:pathLst>
                <a:path w="7661275" h="1266825">
                  <a:moveTo>
                    <a:pt x="0" y="109727"/>
                  </a:moveTo>
                  <a:lnTo>
                    <a:pt x="8679" y="67186"/>
                  </a:lnTo>
                  <a:lnTo>
                    <a:pt x="32289" y="32289"/>
                  </a:lnTo>
                  <a:lnTo>
                    <a:pt x="67186" y="8679"/>
                  </a:lnTo>
                  <a:lnTo>
                    <a:pt x="109724" y="0"/>
                  </a:lnTo>
                  <a:lnTo>
                    <a:pt x="7550988" y="0"/>
                  </a:lnTo>
                  <a:lnTo>
                    <a:pt x="7593529" y="8679"/>
                  </a:lnTo>
                  <a:lnTo>
                    <a:pt x="7628426" y="32289"/>
                  </a:lnTo>
                  <a:lnTo>
                    <a:pt x="7652036" y="67186"/>
                  </a:lnTo>
                  <a:lnTo>
                    <a:pt x="7660716" y="109727"/>
                  </a:lnTo>
                  <a:lnTo>
                    <a:pt x="7660716" y="1156868"/>
                  </a:lnTo>
                  <a:lnTo>
                    <a:pt x="7652036" y="1199402"/>
                  </a:lnTo>
                  <a:lnTo>
                    <a:pt x="7628426" y="1234295"/>
                  </a:lnTo>
                  <a:lnTo>
                    <a:pt x="7593529" y="1257904"/>
                  </a:lnTo>
                  <a:lnTo>
                    <a:pt x="7550988" y="1266583"/>
                  </a:lnTo>
                  <a:lnTo>
                    <a:pt x="109724" y="1266583"/>
                  </a:lnTo>
                  <a:lnTo>
                    <a:pt x="67186" y="1257904"/>
                  </a:lnTo>
                  <a:lnTo>
                    <a:pt x="32289" y="1234295"/>
                  </a:lnTo>
                  <a:lnTo>
                    <a:pt x="8679" y="1199402"/>
                  </a:lnTo>
                  <a:lnTo>
                    <a:pt x="0" y="1156868"/>
                  </a:lnTo>
                  <a:lnTo>
                    <a:pt x="0" y="109727"/>
                  </a:lnTo>
                  <a:close/>
                </a:path>
              </a:pathLst>
            </a:custGeom>
            <a:ln w="22859">
              <a:solidFill>
                <a:srgbClr val="EB92A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718780" y="3232315"/>
              <a:ext cx="91440" cy="1266825"/>
            </a:xfrm>
            <a:custGeom>
              <a:avLst/>
              <a:gdLst/>
              <a:ahLst/>
              <a:cxnLst/>
              <a:rect l="l" t="t" r="r" b="b"/>
              <a:pathLst>
                <a:path w="91440" h="1266825">
                  <a:moveTo>
                    <a:pt x="45719" y="0"/>
                  </a:moveTo>
                  <a:lnTo>
                    <a:pt x="27994" y="3616"/>
                  </a:lnTo>
                  <a:lnTo>
                    <a:pt x="13454" y="13454"/>
                  </a:lnTo>
                  <a:lnTo>
                    <a:pt x="3616" y="27994"/>
                  </a:lnTo>
                  <a:lnTo>
                    <a:pt x="0" y="45720"/>
                  </a:lnTo>
                  <a:lnTo>
                    <a:pt x="0" y="1220863"/>
                  </a:lnTo>
                  <a:lnTo>
                    <a:pt x="3616" y="1238589"/>
                  </a:lnTo>
                  <a:lnTo>
                    <a:pt x="13454" y="1253129"/>
                  </a:lnTo>
                  <a:lnTo>
                    <a:pt x="27994" y="1262967"/>
                  </a:lnTo>
                  <a:lnTo>
                    <a:pt x="45720" y="1266583"/>
                  </a:lnTo>
                  <a:lnTo>
                    <a:pt x="63444" y="1262967"/>
                  </a:lnTo>
                  <a:lnTo>
                    <a:pt x="77985" y="1253129"/>
                  </a:lnTo>
                  <a:lnTo>
                    <a:pt x="87823" y="1238589"/>
                  </a:lnTo>
                  <a:lnTo>
                    <a:pt x="91440" y="1220863"/>
                  </a:lnTo>
                  <a:lnTo>
                    <a:pt x="91440" y="45720"/>
                  </a:lnTo>
                  <a:lnTo>
                    <a:pt x="87823" y="27994"/>
                  </a:lnTo>
                  <a:lnTo>
                    <a:pt x="77985" y="13454"/>
                  </a:lnTo>
                  <a:lnTo>
                    <a:pt x="63444" y="3616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EB92A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1032191" y="3466553"/>
            <a:ext cx="6216650" cy="803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50">
                <a:solidFill>
                  <a:srgbClr val="3C3D44"/>
                </a:solidFill>
                <a:latin typeface="Arial"/>
                <a:cs typeface="Arial"/>
              </a:rPr>
              <a:t>Low</a:t>
            </a:r>
            <a:r>
              <a:rPr dirty="0" sz="2050" spc="-1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3C3D44"/>
                </a:solidFill>
                <a:latin typeface="Arial"/>
                <a:cs typeface="Arial"/>
              </a:rPr>
              <a:t>Job</a:t>
            </a:r>
            <a:r>
              <a:rPr dirty="0" sz="2050" spc="-10">
                <a:solidFill>
                  <a:srgbClr val="3C3D44"/>
                </a:solidFill>
                <a:latin typeface="Arial"/>
                <a:cs typeface="Arial"/>
              </a:rPr>
              <a:t> Satisfaction</a:t>
            </a:r>
            <a:endParaRPr sz="2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85"/>
              </a:spcBef>
            </a:pP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Combined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with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overtime,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dramatically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increases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3C3D44"/>
                </a:solidFill>
                <a:latin typeface="Arial"/>
                <a:cs typeface="Arial"/>
              </a:rPr>
              <a:t>probability</a:t>
            </a:r>
            <a:endParaRPr sz="1650">
              <a:latin typeface="Arial"/>
              <a:cs typeface="Arial"/>
            </a:endParaRPr>
          </a:p>
        </p:txBody>
      </p:sp>
      <p:grpSp>
        <p:nvGrpSpPr>
          <p:cNvPr id="12" name="object 12" descr=""/>
          <p:cNvGrpSpPr/>
          <p:nvPr/>
        </p:nvGrpSpPr>
        <p:grpSpPr>
          <a:xfrm>
            <a:off x="718780" y="4699279"/>
            <a:ext cx="7695565" cy="1289685"/>
            <a:chOff x="718780" y="4699279"/>
            <a:chExt cx="7695565" cy="1289685"/>
          </a:xfrm>
        </p:grpSpPr>
        <p:sp>
          <p:nvSpPr>
            <p:cNvPr id="13" name="object 13" descr=""/>
            <p:cNvSpPr/>
            <p:nvPr/>
          </p:nvSpPr>
          <p:spPr>
            <a:xfrm>
              <a:off x="741640" y="4710709"/>
              <a:ext cx="7661275" cy="1266825"/>
            </a:xfrm>
            <a:custGeom>
              <a:avLst/>
              <a:gdLst/>
              <a:ahLst/>
              <a:cxnLst/>
              <a:rect l="l" t="t" r="r" b="b"/>
              <a:pathLst>
                <a:path w="7661275" h="1266825">
                  <a:moveTo>
                    <a:pt x="0" y="109727"/>
                  </a:moveTo>
                  <a:lnTo>
                    <a:pt x="8679" y="67186"/>
                  </a:lnTo>
                  <a:lnTo>
                    <a:pt x="32289" y="32289"/>
                  </a:lnTo>
                  <a:lnTo>
                    <a:pt x="67186" y="8679"/>
                  </a:lnTo>
                  <a:lnTo>
                    <a:pt x="109724" y="0"/>
                  </a:lnTo>
                  <a:lnTo>
                    <a:pt x="7550988" y="0"/>
                  </a:lnTo>
                  <a:lnTo>
                    <a:pt x="7593529" y="8679"/>
                  </a:lnTo>
                  <a:lnTo>
                    <a:pt x="7628426" y="32289"/>
                  </a:lnTo>
                  <a:lnTo>
                    <a:pt x="7652036" y="67186"/>
                  </a:lnTo>
                  <a:lnTo>
                    <a:pt x="7660716" y="109727"/>
                  </a:lnTo>
                  <a:lnTo>
                    <a:pt x="7660716" y="1156868"/>
                  </a:lnTo>
                  <a:lnTo>
                    <a:pt x="7652036" y="1199402"/>
                  </a:lnTo>
                  <a:lnTo>
                    <a:pt x="7628426" y="1234295"/>
                  </a:lnTo>
                  <a:lnTo>
                    <a:pt x="7593529" y="1257904"/>
                  </a:lnTo>
                  <a:lnTo>
                    <a:pt x="7550988" y="1266583"/>
                  </a:lnTo>
                  <a:lnTo>
                    <a:pt x="109724" y="1266583"/>
                  </a:lnTo>
                  <a:lnTo>
                    <a:pt x="67186" y="1257904"/>
                  </a:lnTo>
                  <a:lnTo>
                    <a:pt x="32289" y="1234295"/>
                  </a:lnTo>
                  <a:lnTo>
                    <a:pt x="8679" y="1199402"/>
                  </a:lnTo>
                  <a:lnTo>
                    <a:pt x="0" y="1156868"/>
                  </a:lnTo>
                  <a:lnTo>
                    <a:pt x="0" y="109727"/>
                  </a:lnTo>
                  <a:close/>
                </a:path>
              </a:pathLst>
            </a:custGeom>
            <a:ln w="22859">
              <a:solidFill>
                <a:srgbClr val="FFC6CD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718780" y="4710709"/>
              <a:ext cx="91440" cy="1266825"/>
            </a:xfrm>
            <a:custGeom>
              <a:avLst/>
              <a:gdLst/>
              <a:ahLst/>
              <a:cxnLst/>
              <a:rect l="l" t="t" r="r" b="b"/>
              <a:pathLst>
                <a:path w="91440" h="1266825">
                  <a:moveTo>
                    <a:pt x="45719" y="0"/>
                  </a:moveTo>
                  <a:lnTo>
                    <a:pt x="27994" y="3616"/>
                  </a:lnTo>
                  <a:lnTo>
                    <a:pt x="13454" y="13454"/>
                  </a:lnTo>
                  <a:lnTo>
                    <a:pt x="3616" y="27994"/>
                  </a:lnTo>
                  <a:lnTo>
                    <a:pt x="0" y="45720"/>
                  </a:lnTo>
                  <a:lnTo>
                    <a:pt x="0" y="1220863"/>
                  </a:lnTo>
                  <a:lnTo>
                    <a:pt x="3616" y="1238589"/>
                  </a:lnTo>
                  <a:lnTo>
                    <a:pt x="13454" y="1253129"/>
                  </a:lnTo>
                  <a:lnTo>
                    <a:pt x="27994" y="1262967"/>
                  </a:lnTo>
                  <a:lnTo>
                    <a:pt x="45720" y="1266583"/>
                  </a:lnTo>
                  <a:lnTo>
                    <a:pt x="63444" y="1262967"/>
                  </a:lnTo>
                  <a:lnTo>
                    <a:pt x="77985" y="1253129"/>
                  </a:lnTo>
                  <a:lnTo>
                    <a:pt x="87823" y="1238589"/>
                  </a:lnTo>
                  <a:lnTo>
                    <a:pt x="91440" y="1220863"/>
                  </a:lnTo>
                  <a:lnTo>
                    <a:pt x="91440" y="45720"/>
                  </a:lnTo>
                  <a:lnTo>
                    <a:pt x="87823" y="27994"/>
                  </a:lnTo>
                  <a:lnTo>
                    <a:pt x="77985" y="13454"/>
                  </a:lnTo>
                  <a:lnTo>
                    <a:pt x="63444" y="3616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FC6C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 descr=""/>
          <p:cNvSpPr txBox="1"/>
          <p:nvPr/>
        </p:nvSpPr>
        <p:spPr>
          <a:xfrm>
            <a:off x="1032191" y="4944948"/>
            <a:ext cx="5123180" cy="803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50">
                <a:solidFill>
                  <a:srgbClr val="3C3D44"/>
                </a:solidFill>
                <a:latin typeface="Arial"/>
                <a:cs typeface="Arial"/>
              </a:rPr>
              <a:t>Business </a:t>
            </a:r>
            <a:r>
              <a:rPr dirty="0" sz="2050" spc="-10">
                <a:solidFill>
                  <a:srgbClr val="3C3D44"/>
                </a:solidFill>
                <a:latin typeface="Arial"/>
                <a:cs typeface="Arial"/>
              </a:rPr>
              <a:t>Travel</a:t>
            </a:r>
            <a:endParaRPr sz="2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85"/>
              </a:spcBef>
            </a:pP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Frequent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travel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impacts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3C3D44"/>
                </a:solidFill>
                <a:latin typeface="Arial"/>
                <a:cs typeface="Arial"/>
              </a:rPr>
              <a:t>work-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life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balance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and</a:t>
            </a:r>
            <a:r>
              <a:rPr dirty="0" sz="1650" spc="-1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3C3D44"/>
                </a:solidFill>
                <a:latin typeface="Arial"/>
                <a:cs typeface="Arial"/>
              </a:rPr>
              <a:t>retention</a:t>
            </a:r>
            <a:endParaRPr sz="1650">
              <a:latin typeface="Arial"/>
              <a:cs typeface="Arial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718780" y="6177673"/>
            <a:ext cx="7695565" cy="1289685"/>
            <a:chOff x="718780" y="6177673"/>
            <a:chExt cx="7695565" cy="1289685"/>
          </a:xfrm>
        </p:grpSpPr>
        <p:sp>
          <p:nvSpPr>
            <p:cNvPr id="17" name="object 17" descr=""/>
            <p:cNvSpPr/>
            <p:nvPr/>
          </p:nvSpPr>
          <p:spPr>
            <a:xfrm>
              <a:off x="741640" y="6189103"/>
              <a:ext cx="7661275" cy="1266825"/>
            </a:xfrm>
            <a:custGeom>
              <a:avLst/>
              <a:gdLst/>
              <a:ahLst/>
              <a:cxnLst/>
              <a:rect l="l" t="t" r="r" b="b"/>
              <a:pathLst>
                <a:path w="7661275" h="1266825">
                  <a:moveTo>
                    <a:pt x="0" y="109727"/>
                  </a:moveTo>
                  <a:lnTo>
                    <a:pt x="8679" y="67186"/>
                  </a:lnTo>
                  <a:lnTo>
                    <a:pt x="32289" y="32289"/>
                  </a:lnTo>
                  <a:lnTo>
                    <a:pt x="67186" y="8679"/>
                  </a:lnTo>
                  <a:lnTo>
                    <a:pt x="109724" y="0"/>
                  </a:lnTo>
                  <a:lnTo>
                    <a:pt x="7550988" y="0"/>
                  </a:lnTo>
                  <a:lnTo>
                    <a:pt x="7593529" y="8679"/>
                  </a:lnTo>
                  <a:lnTo>
                    <a:pt x="7628426" y="32289"/>
                  </a:lnTo>
                  <a:lnTo>
                    <a:pt x="7652036" y="67186"/>
                  </a:lnTo>
                  <a:lnTo>
                    <a:pt x="7660716" y="109727"/>
                  </a:lnTo>
                  <a:lnTo>
                    <a:pt x="7660716" y="1156868"/>
                  </a:lnTo>
                  <a:lnTo>
                    <a:pt x="7652036" y="1199402"/>
                  </a:lnTo>
                  <a:lnTo>
                    <a:pt x="7628426" y="1234295"/>
                  </a:lnTo>
                  <a:lnTo>
                    <a:pt x="7593529" y="1257904"/>
                  </a:lnTo>
                  <a:lnTo>
                    <a:pt x="7550988" y="1266583"/>
                  </a:lnTo>
                  <a:lnTo>
                    <a:pt x="109724" y="1266583"/>
                  </a:lnTo>
                  <a:lnTo>
                    <a:pt x="67186" y="1257904"/>
                  </a:lnTo>
                  <a:lnTo>
                    <a:pt x="32289" y="1234295"/>
                  </a:lnTo>
                  <a:lnTo>
                    <a:pt x="8679" y="1199402"/>
                  </a:lnTo>
                  <a:lnTo>
                    <a:pt x="0" y="1156868"/>
                  </a:lnTo>
                  <a:lnTo>
                    <a:pt x="0" y="109727"/>
                  </a:lnTo>
                  <a:close/>
                </a:path>
              </a:pathLst>
            </a:custGeom>
            <a:ln w="22859">
              <a:solidFill>
                <a:srgbClr val="FFE7CD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718780" y="6189103"/>
              <a:ext cx="91440" cy="1266825"/>
            </a:xfrm>
            <a:custGeom>
              <a:avLst/>
              <a:gdLst/>
              <a:ahLst/>
              <a:cxnLst/>
              <a:rect l="l" t="t" r="r" b="b"/>
              <a:pathLst>
                <a:path w="91440" h="1266825">
                  <a:moveTo>
                    <a:pt x="45719" y="0"/>
                  </a:moveTo>
                  <a:lnTo>
                    <a:pt x="27994" y="3616"/>
                  </a:lnTo>
                  <a:lnTo>
                    <a:pt x="13454" y="13454"/>
                  </a:lnTo>
                  <a:lnTo>
                    <a:pt x="3616" y="27994"/>
                  </a:lnTo>
                  <a:lnTo>
                    <a:pt x="0" y="45720"/>
                  </a:lnTo>
                  <a:lnTo>
                    <a:pt x="0" y="1220863"/>
                  </a:lnTo>
                  <a:lnTo>
                    <a:pt x="3616" y="1238589"/>
                  </a:lnTo>
                  <a:lnTo>
                    <a:pt x="13454" y="1253129"/>
                  </a:lnTo>
                  <a:lnTo>
                    <a:pt x="27994" y="1262967"/>
                  </a:lnTo>
                  <a:lnTo>
                    <a:pt x="45720" y="1266583"/>
                  </a:lnTo>
                  <a:lnTo>
                    <a:pt x="63444" y="1262967"/>
                  </a:lnTo>
                  <a:lnTo>
                    <a:pt x="77985" y="1253129"/>
                  </a:lnTo>
                  <a:lnTo>
                    <a:pt x="87823" y="1238589"/>
                  </a:lnTo>
                  <a:lnTo>
                    <a:pt x="91440" y="1220863"/>
                  </a:lnTo>
                  <a:lnTo>
                    <a:pt x="91440" y="45720"/>
                  </a:lnTo>
                  <a:lnTo>
                    <a:pt x="87823" y="27994"/>
                  </a:lnTo>
                  <a:lnTo>
                    <a:pt x="77985" y="13454"/>
                  </a:lnTo>
                  <a:lnTo>
                    <a:pt x="63444" y="3616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FE7C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 txBox="1"/>
          <p:nvPr/>
        </p:nvSpPr>
        <p:spPr>
          <a:xfrm>
            <a:off x="1032191" y="6423342"/>
            <a:ext cx="4624070" cy="803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50">
                <a:solidFill>
                  <a:srgbClr val="3C3D44"/>
                </a:solidFill>
                <a:latin typeface="Arial"/>
                <a:cs typeface="Arial"/>
              </a:rPr>
              <a:t>Marital</a:t>
            </a:r>
            <a:r>
              <a:rPr dirty="0" sz="2050" spc="-7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3C3D44"/>
                </a:solidFill>
                <a:latin typeface="Arial"/>
                <a:cs typeface="Arial"/>
              </a:rPr>
              <a:t>Status</a:t>
            </a:r>
            <a:endParaRPr sz="2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85"/>
              </a:spcBef>
            </a:pP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Significant</a:t>
            </a:r>
            <a:r>
              <a:rPr dirty="0" sz="1650" spc="-2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demographic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factor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in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3C3D44"/>
                </a:solidFill>
                <a:latin typeface="Arial"/>
                <a:cs typeface="Arial"/>
              </a:rPr>
              <a:t>attrition</a:t>
            </a:r>
            <a:r>
              <a:rPr dirty="0" sz="1650" spc="-2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3C3D44"/>
                </a:solidFill>
                <a:latin typeface="Arial"/>
                <a:cs typeface="Arial"/>
              </a:rPr>
              <a:t>patterns</a:t>
            </a:r>
            <a:endParaRPr sz="16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1089" y="1192763"/>
            <a:ext cx="7118984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98395" algn="l"/>
              </a:tabLst>
            </a:pPr>
            <a:r>
              <a:rPr dirty="0" spc="-10"/>
              <a:t>Strategic</a:t>
            </a:r>
            <a:r>
              <a:rPr dirty="0"/>
              <a:t>	</a:t>
            </a:r>
            <a:r>
              <a:rPr dirty="0" spc="-10"/>
              <a:t>Recommendations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789979" y="2349335"/>
            <a:ext cx="6416040" cy="2237105"/>
            <a:chOff x="789979" y="2349335"/>
            <a:chExt cx="6416040" cy="2237105"/>
          </a:xfrm>
        </p:grpSpPr>
        <p:sp>
          <p:nvSpPr>
            <p:cNvPr id="4" name="object 4" descr=""/>
            <p:cNvSpPr/>
            <p:nvPr/>
          </p:nvSpPr>
          <p:spPr>
            <a:xfrm>
              <a:off x="793789" y="2353144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20" h="2229485">
                  <a:moveTo>
                    <a:pt x="6203797" y="0"/>
                  </a:moveTo>
                  <a:lnTo>
                    <a:pt x="204149" y="0"/>
                  </a:lnTo>
                  <a:lnTo>
                    <a:pt x="157578" y="5431"/>
                  </a:lnTo>
                  <a:lnTo>
                    <a:pt x="114700" y="20881"/>
                  </a:lnTo>
                  <a:lnTo>
                    <a:pt x="76781" y="45085"/>
                  </a:lnTo>
                  <a:lnTo>
                    <a:pt x="45087" y="76779"/>
                  </a:lnTo>
                  <a:lnTo>
                    <a:pt x="20882" y="114698"/>
                  </a:lnTo>
                  <a:lnTo>
                    <a:pt x="5431" y="157578"/>
                  </a:lnTo>
                  <a:lnTo>
                    <a:pt x="0" y="204152"/>
                  </a:lnTo>
                  <a:lnTo>
                    <a:pt x="0" y="2025294"/>
                  </a:lnTo>
                  <a:lnTo>
                    <a:pt x="5431" y="2071864"/>
                  </a:lnTo>
                  <a:lnTo>
                    <a:pt x="20882" y="2114742"/>
                  </a:lnTo>
                  <a:lnTo>
                    <a:pt x="45087" y="2152661"/>
                  </a:lnTo>
                  <a:lnTo>
                    <a:pt x="76781" y="2184357"/>
                  </a:lnTo>
                  <a:lnTo>
                    <a:pt x="114700" y="2208563"/>
                  </a:lnTo>
                  <a:lnTo>
                    <a:pt x="157578" y="2224015"/>
                  </a:lnTo>
                  <a:lnTo>
                    <a:pt x="204149" y="2229446"/>
                  </a:lnTo>
                  <a:lnTo>
                    <a:pt x="6203797" y="2229446"/>
                  </a:lnTo>
                  <a:lnTo>
                    <a:pt x="6250368" y="2224015"/>
                  </a:lnTo>
                  <a:lnTo>
                    <a:pt x="6293245" y="2208563"/>
                  </a:lnTo>
                  <a:lnTo>
                    <a:pt x="6331164" y="2184357"/>
                  </a:lnTo>
                  <a:lnTo>
                    <a:pt x="6362860" y="2152661"/>
                  </a:lnTo>
                  <a:lnTo>
                    <a:pt x="6387066" y="2114742"/>
                  </a:lnTo>
                  <a:lnTo>
                    <a:pt x="6402518" y="2071864"/>
                  </a:lnTo>
                  <a:lnTo>
                    <a:pt x="6407950" y="2025294"/>
                  </a:lnTo>
                  <a:lnTo>
                    <a:pt x="6407950" y="204152"/>
                  </a:lnTo>
                  <a:lnTo>
                    <a:pt x="6402518" y="157578"/>
                  </a:lnTo>
                  <a:lnTo>
                    <a:pt x="6387066" y="114698"/>
                  </a:lnTo>
                  <a:lnTo>
                    <a:pt x="6362860" y="76779"/>
                  </a:lnTo>
                  <a:lnTo>
                    <a:pt x="6331164" y="45085"/>
                  </a:lnTo>
                  <a:lnTo>
                    <a:pt x="6293245" y="20881"/>
                  </a:lnTo>
                  <a:lnTo>
                    <a:pt x="6250368" y="5431"/>
                  </a:lnTo>
                  <a:lnTo>
                    <a:pt x="6203797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93789" y="2353144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20" h="2229485">
                  <a:moveTo>
                    <a:pt x="0" y="204152"/>
                  </a:moveTo>
                  <a:lnTo>
                    <a:pt x="5431" y="157578"/>
                  </a:lnTo>
                  <a:lnTo>
                    <a:pt x="20882" y="114698"/>
                  </a:lnTo>
                  <a:lnTo>
                    <a:pt x="45087" y="76779"/>
                  </a:lnTo>
                  <a:lnTo>
                    <a:pt x="76781" y="45085"/>
                  </a:lnTo>
                  <a:lnTo>
                    <a:pt x="114700" y="20881"/>
                  </a:lnTo>
                  <a:lnTo>
                    <a:pt x="157578" y="5431"/>
                  </a:lnTo>
                  <a:lnTo>
                    <a:pt x="204149" y="0"/>
                  </a:lnTo>
                  <a:lnTo>
                    <a:pt x="6203797" y="0"/>
                  </a:lnTo>
                  <a:lnTo>
                    <a:pt x="6250368" y="5431"/>
                  </a:lnTo>
                  <a:lnTo>
                    <a:pt x="6293245" y="20881"/>
                  </a:lnTo>
                  <a:lnTo>
                    <a:pt x="6331164" y="45085"/>
                  </a:lnTo>
                  <a:lnTo>
                    <a:pt x="6362860" y="76779"/>
                  </a:lnTo>
                  <a:lnTo>
                    <a:pt x="6387066" y="114698"/>
                  </a:lnTo>
                  <a:lnTo>
                    <a:pt x="6402518" y="157578"/>
                  </a:lnTo>
                  <a:lnTo>
                    <a:pt x="6407950" y="204152"/>
                  </a:lnTo>
                  <a:lnTo>
                    <a:pt x="6407950" y="2025294"/>
                  </a:lnTo>
                  <a:lnTo>
                    <a:pt x="6402518" y="2071864"/>
                  </a:lnTo>
                  <a:lnTo>
                    <a:pt x="6387066" y="2114742"/>
                  </a:lnTo>
                  <a:lnTo>
                    <a:pt x="6362860" y="2152661"/>
                  </a:lnTo>
                  <a:lnTo>
                    <a:pt x="6331164" y="2184357"/>
                  </a:lnTo>
                  <a:lnTo>
                    <a:pt x="6293245" y="2208563"/>
                  </a:lnTo>
                  <a:lnTo>
                    <a:pt x="6250368" y="2224015"/>
                  </a:lnTo>
                  <a:lnTo>
                    <a:pt x="6203797" y="2229446"/>
                  </a:lnTo>
                  <a:lnTo>
                    <a:pt x="204149" y="2229446"/>
                  </a:lnTo>
                  <a:lnTo>
                    <a:pt x="157578" y="2224015"/>
                  </a:lnTo>
                  <a:lnTo>
                    <a:pt x="114700" y="2208563"/>
                  </a:lnTo>
                  <a:lnTo>
                    <a:pt x="76781" y="2184357"/>
                  </a:lnTo>
                  <a:lnTo>
                    <a:pt x="45087" y="2152661"/>
                  </a:lnTo>
                  <a:lnTo>
                    <a:pt x="20882" y="2114742"/>
                  </a:lnTo>
                  <a:lnTo>
                    <a:pt x="5431" y="2071864"/>
                  </a:lnTo>
                  <a:lnTo>
                    <a:pt x="0" y="2025294"/>
                  </a:lnTo>
                  <a:lnTo>
                    <a:pt x="0" y="204152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223" y="2587586"/>
              <a:ext cx="680441" cy="680440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/>
          <p:nvPr/>
        </p:nvSpPr>
        <p:spPr>
          <a:xfrm>
            <a:off x="1015523" y="3490201"/>
            <a:ext cx="3582035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20">
                <a:solidFill>
                  <a:srgbClr val="3C3D44"/>
                </a:solidFill>
                <a:latin typeface="Arial"/>
                <a:cs typeface="Arial"/>
              </a:rPr>
              <a:t>Work-</a:t>
            </a: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Life</a:t>
            </a:r>
            <a:r>
              <a:rPr dirty="0" sz="2200" spc="-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Balance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Reduce</a:t>
            </a:r>
            <a:r>
              <a:rPr dirty="0" sz="1750" spc="-9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overtime,</a:t>
            </a:r>
            <a:r>
              <a:rPr dirty="0" sz="175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flexible</a:t>
            </a:r>
            <a:r>
              <a:rPr dirty="0" sz="1750" spc="-9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schedules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7424737" y="2349335"/>
            <a:ext cx="6416040" cy="2237105"/>
            <a:chOff x="7424737" y="2349335"/>
            <a:chExt cx="6416040" cy="2237105"/>
          </a:xfrm>
        </p:grpSpPr>
        <p:sp>
          <p:nvSpPr>
            <p:cNvPr id="9" name="object 9" descr=""/>
            <p:cNvSpPr/>
            <p:nvPr/>
          </p:nvSpPr>
          <p:spPr>
            <a:xfrm>
              <a:off x="7428547" y="2353144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19" h="2229485">
                  <a:moveTo>
                    <a:pt x="6203911" y="0"/>
                  </a:moveTo>
                  <a:lnTo>
                    <a:pt x="204149" y="0"/>
                  </a:lnTo>
                  <a:lnTo>
                    <a:pt x="157578" y="5431"/>
                  </a:lnTo>
                  <a:lnTo>
                    <a:pt x="114700" y="20881"/>
                  </a:lnTo>
                  <a:lnTo>
                    <a:pt x="76781" y="45085"/>
                  </a:lnTo>
                  <a:lnTo>
                    <a:pt x="45087" y="76779"/>
                  </a:lnTo>
                  <a:lnTo>
                    <a:pt x="20882" y="114698"/>
                  </a:lnTo>
                  <a:lnTo>
                    <a:pt x="5431" y="157578"/>
                  </a:lnTo>
                  <a:lnTo>
                    <a:pt x="0" y="204152"/>
                  </a:lnTo>
                  <a:lnTo>
                    <a:pt x="0" y="2025294"/>
                  </a:lnTo>
                  <a:lnTo>
                    <a:pt x="5431" y="2071864"/>
                  </a:lnTo>
                  <a:lnTo>
                    <a:pt x="20882" y="2114742"/>
                  </a:lnTo>
                  <a:lnTo>
                    <a:pt x="45087" y="2152661"/>
                  </a:lnTo>
                  <a:lnTo>
                    <a:pt x="76781" y="2184357"/>
                  </a:lnTo>
                  <a:lnTo>
                    <a:pt x="114700" y="2208563"/>
                  </a:lnTo>
                  <a:lnTo>
                    <a:pt x="157578" y="2224015"/>
                  </a:lnTo>
                  <a:lnTo>
                    <a:pt x="204149" y="2229446"/>
                  </a:lnTo>
                  <a:lnTo>
                    <a:pt x="6203911" y="2229446"/>
                  </a:lnTo>
                  <a:lnTo>
                    <a:pt x="6250482" y="2224015"/>
                  </a:lnTo>
                  <a:lnTo>
                    <a:pt x="6293359" y="2208563"/>
                  </a:lnTo>
                  <a:lnTo>
                    <a:pt x="6331279" y="2184357"/>
                  </a:lnTo>
                  <a:lnTo>
                    <a:pt x="6362974" y="2152661"/>
                  </a:lnTo>
                  <a:lnTo>
                    <a:pt x="6387180" y="2114742"/>
                  </a:lnTo>
                  <a:lnTo>
                    <a:pt x="6402632" y="2071864"/>
                  </a:lnTo>
                  <a:lnTo>
                    <a:pt x="6408064" y="2025294"/>
                  </a:lnTo>
                  <a:lnTo>
                    <a:pt x="6408064" y="204152"/>
                  </a:lnTo>
                  <a:lnTo>
                    <a:pt x="6402632" y="157578"/>
                  </a:lnTo>
                  <a:lnTo>
                    <a:pt x="6387180" y="114698"/>
                  </a:lnTo>
                  <a:lnTo>
                    <a:pt x="6362974" y="76779"/>
                  </a:lnTo>
                  <a:lnTo>
                    <a:pt x="6331279" y="45085"/>
                  </a:lnTo>
                  <a:lnTo>
                    <a:pt x="6293359" y="20881"/>
                  </a:lnTo>
                  <a:lnTo>
                    <a:pt x="6250482" y="5431"/>
                  </a:lnTo>
                  <a:lnTo>
                    <a:pt x="6203911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7428547" y="2353144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19" h="2229485">
                  <a:moveTo>
                    <a:pt x="0" y="204152"/>
                  </a:moveTo>
                  <a:lnTo>
                    <a:pt x="5431" y="157578"/>
                  </a:lnTo>
                  <a:lnTo>
                    <a:pt x="20882" y="114698"/>
                  </a:lnTo>
                  <a:lnTo>
                    <a:pt x="45087" y="76779"/>
                  </a:lnTo>
                  <a:lnTo>
                    <a:pt x="76781" y="45085"/>
                  </a:lnTo>
                  <a:lnTo>
                    <a:pt x="114700" y="20881"/>
                  </a:lnTo>
                  <a:lnTo>
                    <a:pt x="157578" y="5431"/>
                  </a:lnTo>
                  <a:lnTo>
                    <a:pt x="204149" y="0"/>
                  </a:lnTo>
                  <a:lnTo>
                    <a:pt x="6203911" y="0"/>
                  </a:lnTo>
                  <a:lnTo>
                    <a:pt x="6250482" y="5431"/>
                  </a:lnTo>
                  <a:lnTo>
                    <a:pt x="6293359" y="20881"/>
                  </a:lnTo>
                  <a:lnTo>
                    <a:pt x="6331279" y="45085"/>
                  </a:lnTo>
                  <a:lnTo>
                    <a:pt x="6362974" y="76779"/>
                  </a:lnTo>
                  <a:lnTo>
                    <a:pt x="6387180" y="114698"/>
                  </a:lnTo>
                  <a:lnTo>
                    <a:pt x="6402632" y="157578"/>
                  </a:lnTo>
                  <a:lnTo>
                    <a:pt x="6408064" y="204152"/>
                  </a:lnTo>
                  <a:lnTo>
                    <a:pt x="6408064" y="2025294"/>
                  </a:lnTo>
                  <a:lnTo>
                    <a:pt x="6402632" y="2071864"/>
                  </a:lnTo>
                  <a:lnTo>
                    <a:pt x="6387180" y="2114742"/>
                  </a:lnTo>
                  <a:lnTo>
                    <a:pt x="6362974" y="2152661"/>
                  </a:lnTo>
                  <a:lnTo>
                    <a:pt x="6331279" y="2184357"/>
                  </a:lnTo>
                  <a:lnTo>
                    <a:pt x="6293359" y="2208563"/>
                  </a:lnTo>
                  <a:lnTo>
                    <a:pt x="6250482" y="2224015"/>
                  </a:lnTo>
                  <a:lnTo>
                    <a:pt x="6203911" y="2229446"/>
                  </a:lnTo>
                  <a:lnTo>
                    <a:pt x="204149" y="2229446"/>
                  </a:lnTo>
                  <a:lnTo>
                    <a:pt x="157578" y="2224015"/>
                  </a:lnTo>
                  <a:lnTo>
                    <a:pt x="114700" y="2208563"/>
                  </a:lnTo>
                  <a:lnTo>
                    <a:pt x="76781" y="2184357"/>
                  </a:lnTo>
                  <a:lnTo>
                    <a:pt x="45087" y="2152661"/>
                  </a:lnTo>
                  <a:lnTo>
                    <a:pt x="20882" y="2114742"/>
                  </a:lnTo>
                  <a:lnTo>
                    <a:pt x="5431" y="2071864"/>
                  </a:lnTo>
                  <a:lnTo>
                    <a:pt x="0" y="2025294"/>
                  </a:lnTo>
                  <a:lnTo>
                    <a:pt x="0" y="204152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62976" y="2587586"/>
              <a:ext cx="680441" cy="680440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7650276" y="3490201"/>
            <a:ext cx="3816350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Targeted</a:t>
            </a:r>
            <a:r>
              <a:rPr dirty="0" sz="2200" spc="-114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Retention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Focus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on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Sales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and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R&amp;D</a:t>
            </a:r>
            <a:r>
              <a:rPr dirty="0" sz="1750" spc="-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departments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13" name="object 13" descr=""/>
          <p:cNvGrpSpPr/>
          <p:nvPr/>
        </p:nvGrpSpPr>
        <p:grpSpPr>
          <a:xfrm>
            <a:off x="789979" y="4805603"/>
            <a:ext cx="6416040" cy="2237105"/>
            <a:chOff x="789979" y="4805603"/>
            <a:chExt cx="6416040" cy="2237105"/>
          </a:xfrm>
        </p:grpSpPr>
        <p:sp>
          <p:nvSpPr>
            <p:cNvPr id="14" name="object 14" descr=""/>
            <p:cNvSpPr/>
            <p:nvPr/>
          </p:nvSpPr>
          <p:spPr>
            <a:xfrm>
              <a:off x="793789" y="4809413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20" h="2229484">
                  <a:moveTo>
                    <a:pt x="6203797" y="0"/>
                  </a:moveTo>
                  <a:lnTo>
                    <a:pt x="204149" y="0"/>
                  </a:lnTo>
                  <a:lnTo>
                    <a:pt x="157578" y="5431"/>
                  </a:lnTo>
                  <a:lnTo>
                    <a:pt x="114700" y="20881"/>
                  </a:lnTo>
                  <a:lnTo>
                    <a:pt x="76781" y="45085"/>
                  </a:lnTo>
                  <a:lnTo>
                    <a:pt x="45087" y="76779"/>
                  </a:lnTo>
                  <a:lnTo>
                    <a:pt x="20882" y="114698"/>
                  </a:lnTo>
                  <a:lnTo>
                    <a:pt x="5431" y="157578"/>
                  </a:lnTo>
                  <a:lnTo>
                    <a:pt x="0" y="204152"/>
                  </a:lnTo>
                  <a:lnTo>
                    <a:pt x="0" y="2025294"/>
                  </a:lnTo>
                  <a:lnTo>
                    <a:pt x="5431" y="2071864"/>
                  </a:lnTo>
                  <a:lnTo>
                    <a:pt x="20882" y="2114742"/>
                  </a:lnTo>
                  <a:lnTo>
                    <a:pt x="45087" y="2152661"/>
                  </a:lnTo>
                  <a:lnTo>
                    <a:pt x="76781" y="2184357"/>
                  </a:lnTo>
                  <a:lnTo>
                    <a:pt x="114700" y="2208563"/>
                  </a:lnTo>
                  <a:lnTo>
                    <a:pt x="157578" y="2224015"/>
                  </a:lnTo>
                  <a:lnTo>
                    <a:pt x="204149" y="2229446"/>
                  </a:lnTo>
                  <a:lnTo>
                    <a:pt x="6203797" y="2229446"/>
                  </a:lnTo>
                  <a:lnTo>
                    <a:pt x="6250368" y="2224015"/>
                  </a:lnTo>
                  <a:lnTo>
                    <a:pt x="6293245" y="2208563"/>
                  </a:lnTo>
                  <a:lnTo>
                    <a:pt x="6331164" y="2184357"/>
                  </a:lnTo>
                  <a:lnTo>
                    <a:pt x="6362860" y="2152661"/>
                  </a:lnTo>
                  <a:lnTo>
                    <a:pt x="6387066" y="2114742"/>
                  </a:lnTo>
                  <a:lnTo>
                    <a:pt x="6402518" y="2071864"/>
                  </a:lnTo>
                  <a:lnTo>
                    <a:pt x="6407950" y="2025294"/>
                  </a:lnTo>
                  <a:lnTo>
                    <a:pt x="6407950" y="204152"/>
                  </a:lnTo>
                  <a:lnTo>
                    <a:pt x="6402518" y="157578"/>
                  </a:lnTo>
                  <a:lnTo>
                    <a:pt x="6387066" y="114698"/>
                  </a:lnTo>
                  <a:lnTo>
                    <a:pt x="6362860" y="76779"/>
                  </a:lnTo>
                  <a:lnTo>
                    <a:pt x="6331164" y="45085"/>
                  </a:lnTo>
                  <a:lnTo>
                    <a:pt x="6293245" y="20881"/>
                  </a:lnTo>
                  <a:lnTo>
                    <a:pt x="6250368" y="5431"/>
                  </a:lnTo>
                  <a:lnTo>
                    <a:pt x="6203797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793789" y="4809413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20" h="2229484">
                  <a:moveTo>
                    <a:pt x="0" y="204152"/>
                  </a:moveTo>
                  <a:lnTo>
                    <a:pt x="5431" y="157578"/>
                  </a:lnTo>
                  <a:lnTo>
                    <a:pt x="20882" y="114698"/>
                  </a:lnTo>
                  <a:lnTo>
                    <a:pt x="45087" y="76779"/>
                  </a:lnTo>
                  <a:lnTo>
                    <a:pt x="76781" y="45085"/>
                  </a:lnTo>
                  <a:lnTo>
                    <a:pt x="114700" y="20881"/>
                  </a:lnTo>
                  <a:lnTo>
                    <a:pt x="157578" y="5431"/>
                  </a:lnTo>
                  <a:lnTo>
                    <a:pt x="204149" y="0"/>
                  </a:lnTo>
                  <a:lnTo>
                    <a:pt x="6203797" y="0"/>
                  </a:lnTo>
                  <a:lnTo>
                    <a:pt x="6250368" y="5431"/>
                  </a:lnTo>
                  <a:lnTo>
                    <a:pt x="6293245" y="20881"/>
                  </a:lnTo>
                  <a:lnTo>
                    <a:pt x="6331164" y="45085"/>
                  </a:lnTo>
                  <a:lnTo>
                    <a:pt x="6362860" y="76779"/>
                  </a:lnTo>
                  <a:lnTo>
                    <a:pt x="6387066" y="114698"/>
                  </a:lnTo>
                  <a:lnTo>
                    <a:pt x="6402518" y="157578"/>
                  </a:lnTo>
                  <a:lnTo>
                    <a:pt x="6407950" y="204152"/>
                  </a:lnTo>
                  <a:lnTo>
                    <a:pt x="6407950" y="2025294"/>
                  </a:lnTo>
                  <a:lnTo>
                    <a:pt x="6402518" y="2071864"/>
                  </a:lnTo>
                  <a:lnTo>
                    <a:pt x="6387066" y="2114742"/>
                  </a:lnTo>
                  <a:lnTo>
                    <a:pt x="6362860" y="2152661"/>
                  </a:lnTo>
                  <a:lnTo>
                    <a:pt x="6331164" y="2184357"/>
                  </a:lnTo>
                  <a:lnTo>
                    <a:pt x="6293245" y="2208563"/>
                  </a:lnTo>
                  <a:lnTo>
                    <a:pt x="6250368" y="2224015"/>
                  </a:lnTo>
                  <a:lnTo>
                    <a:pt x="6203797" y="2229446"/>
                  </a:lnTo>
                  <a:lnTo>
                    <a:pt x="204149" y="2229446"/>
                  </a:lnTo>
                  <a:lnTo>
                    <a:pt x="157578" y="2224015"/>
                  </a:lnTo>
                  <a:lnTo>
                    <a:pt x="114700" y="2208563"/>
                  </a:lnTo>
                  <a:lnTo>
                    <a:pt x="76781" y="2184357"/>
                  </a:lnTo>
                  <a:lnTo>
                    <a:pt x="45087" y="2152661"/>
                  </a:lnTo>
                  <a:lnTo>
                    <a:pt x="20882" y="2114742"/>
                  </a:lnTo>
                  <a:lnTo>
                    <a:pt x="5431" y="2071864"/>
                  </a:lnTo>
                  <a:lnTo>
                    <a:pt x="0" y="2025294"/>
                  </a:lnTo>
                  <a:lnTo>
                    <a:pt x="0" y="204152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8223" y="5043843"/>
              <a:ext cx="680441" cy="680440"/>
            </a:xfrm>
            <a:prstGeom prst="rect">
              <a:avLst/>
            </a:prstGeom>
          </p:spPr>
        </p:pic>
      </p:grpSp>
      <p:sp>
        <p:nvSpPr>
          <p:cNvPr id="17" name="object 17" descr=""/>
          <p:cNvSpPr txBox="1"/>
          <p:nvPr/>
        </p:nvSpPr>
        <p:spPr>
          <a:xfrm>
            <a:off x="1015523" y="5946470"/>
            <a:ext cx="4283075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Increase</a:t>
            </a:r>
            <a:r>
              <a:rPr dirty="0" sz="2200" spc="-114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Engagement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Recognition</a:t>
            </a:r>
            <a:r>
              <a:rPr dirty="0" sz="1750" spc="-7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programs,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career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development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18" name="object 18" descr=""/>
          <p:cNvGrpSpPr/>
          <p:nvPr/>
        </p:nvGrpSpPr>
        <p:grpSpPr>
          <a:xfrm>
            <a:off x="7424737" y="4805603"/>
            <a:ext cx="6416040" cy="2237105"/>
            <a:chOff x="7424737" y="4805603"/>
            <a:chExt cx="6416040" cy="2237105"/>
          </a:xfrm>
        </p:grpSpPr>
        <p:sp>
          <p:nvSpPr>
            <p:cNvPr id="19" name="object 19" descr=""/>
            <p:cNvSpPr/>
            <p:nvPr/>
          </p:nvSpPr>
          <p:spPr>
            <a:xfrm>
              <a:off x="7428547" y="4809413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19" h="2229484">
                  <a:moveTo>
                    <a:pt x="6203911" y="0"/>
                  </a:moveTo>
                  <a:lnTo>
                    <a:pt x="204149" y="0"/>
                  </a:lnTo>
                  <a:lnTo>
                    <a:pt x="157578" y="5431"/>
                  </a:lnTo>
                  <a:lnTo>
                    <a:pt x="114700" y="20881"/>
                  </a:lnTo>
                  <a:lnTo>
                    <a:pt x="76781" y="45085"/>
                  </a:lnTo>
                  <a:lnTo>
                    <a:pt x="45087" y="76779"/>
                  </a:lnTo>
                  <a:lnTo>
                    <a:pt x="20882" y="114698"/>
                  </a:lnTo>
                  <a:lnTo>
                    <a:pt x="5431" y="157578"/>
                  </a:lnTo>
                  <a:lnTo>
                    <a:pt x="0" y="204152"/>
                  </a:lnTo>
                  <a:lnTo>
                    <a:pt x="0" y="2025294"/>
                  </a:lnTo>
                  <a:lnTo>
                    <a:pt x="5431" y="2071864"/>
                  </a:lnTo>
                  <a:lnTo>
                    <a:pt x="20882" y="2114742"/>
                  </a:lnTo>
                  <a:lnTo>
                    <a:pt x="45087" y="2152661"/>
                  </a:lnTo>
                  <a:lnTo>
                    <a:pt x="76781" y="2184357"/>
                  </a:lnTo>
                  <a:lnTo>
                    <a:pt x="114700" y="2208563"/>
                  </a:lnTo>
                  <a:lnTo>
                    <a:pt x="157578" y="2224015"/>
                  </a:lnTo>
                  <a:lnTo>
                    <a:pt x="204149" y="2229446"/>
                  </a:lnTo>
                  <a:lnTo>
                    <a:pt x="6203911" y="2229446"/>
                  </a:lnTo>
                  <a:lnTo>
                    <a:pt x="6250482" y="2224015"/>
                  </a:lnTo>
                  <a:lnTo>
                    <a:pt x="6293359" y="2208563"/>
                  </a:lnTo>
                  <a:lnTo>
                    <a:pt x="6331279" y="2184357"/>
                  </a:lnTo>
                  <a:lnTo>
                    <a:pt x="6362974" y="2152661"/>
                  </a:lnTo>
                  <a:lnTo>
                    <a:pt x="6387180" y="2114742"/>
                  </a:lnTo>
                  <a:lnTo>
                    <a:pt x="6402632" y="2071864"/>
                  </a:lnTo>
                  <a:lnTo>
                    <a:pt x="6408064" y="2025294"/>
                  </a:lnTo>
                  <a:lnTo>
                    <a:pt x="6408064" y="204152"/>
                  </a:lnTo>
                  <a:lnTo>
                    <a:pt x="6402632" y="157578"/>
                  </a:lnTo>
                  <a:lnTo>
                    <a:pt x="6387180" y="114698"/>
                  </a:lnTo>
                  <a:lnTo>
                    <a:pt x="6362974" y="76779"/>
                  </a:lnTo>
                  <a:lnTo>
                    <a:pt x="6331279" y="45085"/>
                  </a:lnTo>
                  <a:lnTo>
                    <a:pt x="6293359" y="20881"/>
                  </a:lnTo>
                  <a:lnTo>
                    <a:pt x="6250482" y="5431"/>
                  </a:lnTo>
                  <a:lnTo>
                    <a:pt x="6203911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7428547" y="4809413"/>
              <a:ext cx="6408420" cy="2229485"/>
            </a:xfrm>
            <a:custGeom>
              <a:avLst/>
              <a:gdLst/>
              <a:ahLst/>
              <a:cxnLst/>
              <a:rect l="l" t="t" r="r" b="b"/>
              <a:pathLst>
                <a:path w="6408419" h="2229484">
                  <a:moveTo>
                    <a:pt x="0" y="204152"/>
                  </a:moveTo>
                  <a:lnTo>
                    <a:pt x="5431" y="157578"/>
                  </a:lnTo>
                  <a:lnTo>
                    <a:pt x="20882" y="114698"/>
                  </a:lnTo>
                  <a:lnTo>
                    <a:pt x="45087" y="76779"/>
                  </a:lnTo>
                  <a:lnTo>
                    <a:pt x="76781" y="45085"/>
                  </a:lnTo>
                  <a:lnTo>
                    <a:pt x="114700" y="20881"/>
                  </a:lnTo>
                  <a:lnTo>
                    <a:pt x="157578" y="5431"/>
                  </a:lnTo>
                  <a:lnTo>
                    <a:pt x="204149" y="0"/>
                  </a:lnTo>
                  <a:lnTo>
                    <a:pt x="6203911" y="0"/>
                  </a:lnTo>
                  <a:lnTo>
                    <a:pt x="6250482" y="5431"/>
                  </a:lnTo>
                  <a:lnTo>
                    <a:pt x="6293359" y="20881"/>
                  </a:lnTo>
                  <a:lnTo>
                    <a:pt x="6331279" y="45085"/>
                  </a:lnTo>
                  <a:lnTo>
                    <a:pt x="6362974" y="76779"/>
                  </a:lnTo>
                  <a:lnTo>
                    <a:pt x="6387180" y="114698"/>
                  </a:lnTo>
                  <a:lnTo>
                    <a:pt x="6402632" y="157578"/>
                  </a:lnTo>
                  <a:lnTo>
                    <a:pt x="6408064" y="204152"/>
                  </a:lnTo>
                  <a:lnTo>
                    <a:pt x="6408064" y="2025294"/>
                  </a:lnTo>
                  <a:lnTo>
                    <a:pt x="6402632" y="2071864"/>
                  </a:lnTo>
                  <a:lnTo>
                    <a:pt x="6387180" y="2114742"/>
                  </a:lnTo>
                  <a:lnTo>
                    <a:pt x="6362974" y="2152661"/>
                  </a:lnTo>
                  <a:lnTo>
                    <a:pt x="6331279" y="2184357"/>
                  </a:lnTo>
                  <a:lnTo>
                    <a:pt x="6293359" y="2208563"/>
                  </a:lnTo>
                  <a:lnTo>
                    <a:pt x="6250482" y="2224015"/>
                  </a:lnTo>
                  <a:lnTo>
                    <a:pt x="6203911" y="2229446"/>
                  </a:lnTo>
                  <a:lnTo>
                    <a:pt x="204149" y="2229446"/>
                  </a:lnTo>
                  <a:lnTo>
                    <a:pt x="157578" y="2224015"/>
                  </a:lnTo>
                  <a:lnTo>
                    <a:pt x="114700" y="2208563"/>
                  </a:lnTo>
                  <a:lnTo>
                    <a:pt x="76781" y="2184357"/>
                  </a:lnTo>
                  <a:lnTo>
                    <a:pt x="45087" y="2152661"/>
                  </a:lnTo>
                  <a:lnTo>
                    <a:pt x="20882" y="2114742"/>
                  </a:lnTo>
                  <a:lnTo>
                    <a:pt x="5431" y="2071864"/>
                  </a:lnTo>
                  <a:lnTo>
                    <a:pt x="0" y="2025294"/>
                  </a:lnTo>
                  <a:lnTo>
                    <a:pt x="0" y="204152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662976" y="5043843"/>
              <a:ext cx="680441" cy="680440"/>
            </a:xfrm>
            <a:prstGeom prst="rect">
              <a:avLst/>
            </a:prstGeom>
          </p:spPr>
        </p:pic>
      </p:grpSp>
      <p:sp>
        <p:nvSpPr>
          <p:cNvPr id="22" name="object 22" descr=""/>
          <p:cNvSpPr txBox="1"/>
          <p:nvPr/>
        </p:nvSpPr>
        <p:spPr>
          <a:xfrm>
            <a:off x="7650276" y="5946470"/>
            <a:ext cx="4101465" cy="8655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Continuous</a:t>
            </a:r>
            <a:r>
              <a:rPr dirty="0" sz="2200" spc="-13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Monitoring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Track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employees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crossing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risk</a:t>
            </a:r>
            <a:r>
              <a:rPr dirty="0" sz="175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thresholds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1089" y="894631"/>
            <a:ext cx="4169410" cy="7035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62530" algn="l"/>
              </a:tabLst>
            </a:pPr>
            <a:r>
              <a:rPr dirty="0" spc="-10"/>
              <a:t>Business</a:t>
            </a:r>
            <a:r>
              <a:rPr dirty="0"/>
              <a:t>	</a:t>
            </a:r>
            <a:r>
              <a:rPr dirty="0" spc="-10"/>
              <a:t>Impact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3789" y="2196706"/>
            <a:ext cx="4885016" cy="4885016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6236017" y="2192896"/>
            <a:ext cx="518159" cy="518159"/>
            <a:chOff x="6236017" y="2192896"/>
            <a:chExt cx="518159" cy="518159"/>
          </a:xfrm>
        </p:grpSpPr>
        <p:sp>
          <p:nvSpPr>
            <p:cNvPr id="5" name="object 5" descr=""/>
            <p:cNvSpPr/>
            <p:nvPr/>
          </p:nvSpPr>
          <p:spPr>
            <a:xfrm>
              <a:off x="6239827" y="2196706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306155" y="0"/>
                  </a:moveTo>
                  <a:lnTo>
                    <a:pt x="204146" y="0"/>
                  </a:lnTo>
                  <a:lnTo>
                    <a:pt x="157575" y="5431"/>
                  </a:lnTo>
                  <a:lnTo>
                    <a:pt x="114698" y="20881"/>
                  </a:lnTo>
                  <a:lnTo>
                    <a:pt x="76780" y="45084"/>
                  </a:lnTo>
                  <a:lnTo>
                    <a:pt x="45086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306158"/>
                  </a:lnTo>
                  <a:lnTo>
                    <a:pt x="5431" y="352728"/>
                  </a:lnTo>
                  <a:lnTo>
                    <a:pt x="20881" y="395604"/>
                  </a:lnTo>
                  <a:lnTo>
                    <a:pt x="45086" y="433521"/>
                  </a:lnTo>
                  <a:lnTo>
                    <a:pt x="76780" y="465213"/>
                  </a:lnTo>
                  <a:lnTo>
                    <a:pt x="114698" y="489417"/>
                  </a:lnTo>
                  <a:lnTo>
                    <a:pt x="157575" y="504867"/>
                  </a:lnTo>
                  <a:lnTo>
                    <a:pt x="204146" y="510298"/>
                  </a:lnTo>
                  <a:lnTo>
                    <a:pt x="306155" y="510298"/>
                  </a:lnTo>
                  <a:lnTo>
                    <a:pt x="352726" y="504867"/>
                  </a:lnTo>
                  <a:lnTo>
                    <a:pt x="395603" y="489417"/>
                  </a:lnTo>
                  <a:lnTo>
                    <a:pt x="433521" y="465213"/>
                  </a:lnTo>
                  <a:lnTo>
                    <a:pt x="465215" y="433521"/>
                  </a:lnTo>
                  <a:lnTo>
                    <a:pt x="489419" y="395604"/>
                  </a:lnTo>
                  <a:lnTo>
                    <a:pt x="504870" y="352728"/>
                  </a:lnTo>
                  <a:lnTo>
                    <a:pt x="510301" y="306158"/>
                  </a:lnTo>
                  <a:lnTo>
                    <a:pt x="510301" y="204139"/>
                  </a:lnTo>
                  <a:lnTo>
                    <a:pt x="504870" y="157570"/>
                  </a:lnTo>
                  <a:lnTo>
                    <a:pt x="489419" y="114694"/>
                  </a:lnTo>
                  <a:lnTo>
                    <a:pt x="465215" y="76777"/>
                  </a:lnTo>
                  <a:lnTo>
                    <a:pt x="433521" y="45084"/>
                  </a:lnTo>
                  <a:lnTo>
                    <a:pt x="395603" y="20881"/>
                  </a:lnTo>
                  <a:lnTo>
                    <a:pt x="352726" y="5431"/>
                  </a:lnTo>
                  <a:lnTo>
                    <a:pt x="306155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239827" y="2196706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6" y="76777"/>
                  </a:lnTo>
                  <a:lnTo>
                    <a:pt x="76780" y="45084"/>
                  </a:lnTo>
                  <a:lnTo>
                    <a:pt x="114698" y="20881"/>
                  </a:lnTo>
                  <a:lnTo>
                    <a:pt x="157575" y="5431"/>
                  </a:lnTo>
                  <a:lnTo>
                    <a:pt x="204146" y="0"/>
                  </a:lnTo>
                  <a:lnTo>
                    <a:pt x="306155" y="0"/>
                  </a:lnTo>
                  <a:lnTo>
                    <a:pt x="352726" y="5431"/>
                  </a:lnTo>
                  <a:lnTo>
                    <a:pt x="395603" y="20881"/>
                  </a:lnTo>
                  <a:lnTo>
                    <a:pt x="433521" y="45084"/>
                  </a:lnTo>
                  <a:lnTo>
                    <a:pt x="465215" y="76777"/>
                  </a:lnTo>
                  <a:lnTo>
                    <a:pt x="489419" y="114694"/>
                  </a:lnTo>
                  <a:lnTo>
                    <a:pt x="504870" y="157570"/>
                  </a:lnTo>
                  <a:lnTo>
                    <a:pt x="510301" y="204139"/>
                  </a:lnTo>
                  <a:lnTo>
                    <a:pt x="510301" y="306158"/>
                  </a:lnTo>
                  <a:lnTo>
                    <a:pt x="504870" y="352728"/>
                  </a:lnTo>
                  <a:lnTo>
                    <a:pt x="489419" y="395604"/>
                  </a:lnTo>
                  <a:lnTo>
                    <a:pt x="465215" y="433521"/>
                  </a:lnTo>
                  <a:lnTo>
                    <a:pt x="433521" y="465213"/>
                  </a:lnTo>
                  <a:lnTo>
                    <a:pt x="395603" y="489417"/>
                  </a:lnTo>
                  <a:lnTo>
                    <a:pt x="352726" y="504867"/>
                  </a:lnTo>
                  <a:lnTo>
                    <a:pt x="306155" y="510298"/>
                  </a:lnTo>
                  <a:lnTo>
                    <a:pt x="204146" y="510298"/>
                  </a:lnTo>
                  <a:lnTo>
                    <a:pt x="157575" y="504867"/>
                  </a:lnTo>
                  <a:lnTo>
                    <a:pt x="114698" y="489417"/>
                  </a:lnTo>
                  <a:lnTo>
                    <a:pt x="76780" y="465213"/>
                  </a:lnTo>
                  <a:lnTo>
                    <a:pt x="45086" y="433521"/>
                  </a:lnTo>
                  <a:lnTo>
                    <a:pt x="20881" y="395604"/>
                  </a:lnTo>
                  <a:lnTo>
                    <a:pt x="5431" y="352728"/>
                  </a:lnTo>
                  <a:lnTo>
                    <a:pt x="0" y="306158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6964248" y="2269934"/>
            <a:ext cx="272542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Proactive</a:t>
            </a:r>
            <a:r>
              <a:rPr dirty="0" sz="2200" spc="-114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Intervention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964248" y="3192640"/>
            <a:ext cx="2296795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700"/>
              </a:lnSpc>
              <a:spcBef>
                <a:spcPts val="10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HR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acts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before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attrition occurs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10179849" y="2192896"/>
            <a:ext cx="518159" cy="518159"/>
            <a:chOff x="10179849" y="2192896"/>
            <a:chExt cx="518159" cy="518159"/>
          </a:xfrm>
        </p:grpSpPr>
        <p:sp>
          <p:nvSpPr>
            <p:cNvPr id="10" name="object 10" descr=""/>
            <p:cNvSpPr/>
            <p:nvPr/>
          </p:nvSpPr>
          <p:spPr>
            <a:xfrm>
              <a:off x="10183659" y="2196706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306155" y="0"/>
                  </a:moveTo>
                  <a:lnTo>
                    <a:pt x="204146" y="0"/>
                  </a:lnTo>
                  <a:lnTo>
                    <a:pt x="157575" y="5431"/>
                  </a:lnTo>
                  <a:lnTo>
                    <a:pt x="114698" y="20881"/>
                  </a:lnTo>
                  <a:lnTo>
                    <a:pt x="76780" y="45084"/>
                  </a:lnTo>
                  <a:lnTo>
                    <a:pt x="45086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306158"/>
                  </a:lnTo>
                  <a:lnTo>
                    <a:pt x="5431" y="352728"/>
                  </a:lnTo>
                  <a:lnTo>
                    <a:pt x="20881" y="395604"/>
                  </a:lnTo>
                  <a:lnTo>
                    <a:pt x="45086" y="433521"/>
                  </a:lnTo>
                  <a:lnTo>
                    <a:pt x="76780" y="465213"/>
                  </a:lnTo>
                  <a:lnTo>
                    <a:pt x="114698" y="489417"/>
                  </a:lnTo>
                  <a:lnTo>
                    <a:pt x="157575" y="504867"/>
                  </a:lnTo>
                  <a:lnTo>
                    <a:pt x="204146" y="510298"/>
                  </a:lnTo>
                  <a:lnTo>
                    <a:pt x="306155" y="510298"/>
                  </a:lnTo>
                  <a:lnTo>
                    <a:pt x="352726" y="504867"/>
                  </a:lnTo>
                  <a:lnTo>
                    <a:pt x="395603" y="489417"/>
                  </a:lnTo>
                  <a:lnTo>
                    <a:pt x="433521" y="465213"/>
                  </a:lnTo>
                  <a:lnTo>
                    <a:pt x="465215" y="433521"/>
                  </a:lnTo>
                  <a:lnTo>
                    <a:pt x="489419" y="395604"/>
                  </a:lnTo>
                  <a:lnTo>
                    <a:pt x="504870" y="352728"/>
                  </a:lnTo>
                  <a:lnTo>
                    <a:pt x="510301" y="306158"/>
                  </a:lnTo>
                  <a:lnTo>
                    <a:pt x="510301" y="204139"/>
                  </a:lnTo>
                  <a:lnTo>
                    <a:pt x="504870" y="157570"/>
                  </a:lnTo>
                  <a:lnTo>
                    <a:pt x="489419" y="114694"/>
                  </a:lnTo>
                  <a:lnTo>
                    <a:pt x="465215" y="76777"/>
                  </a:lnTo>
                  <a:lnTo>
                    <a:pt x="433521" y="45084"/>
                  </a:lnTo>
                  <a:lnTo>
                    <a:pt x="395603" y="20881"/>
                  </a:lnTo>
                  <a:lnTo>
                    <a:pt x="352726" y="5431"/>
                  </a:lnTo>
                  <a:lnTo>
                    <a:pt x="306155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10183659" y="2196706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6" y="76777"/>
                  </a:lnTo>
                  <a:lnTo>
                    <a:pt x="76780" y="45084"/>
                  </a:lnTo>
                  <a:lnTo>
                    <a:pt x="114698" y="20881"/>
                  </a:lnTo>
                  <a:lnTo>
                    <a:pt x="157575" y="5431"/>
                  </a:lnTo>
                  <a:lnTo>
                    <a:pt x="204146" y="0"/>
                  </a:lnTo>
                  <a:lnTo>
                    <a:pt x="306155" y="0"/>
                  </a:lnTo>
                  <a:lnTo>
                    <a:pt x="352726" y="5431"/>
                  </a:lnTo>
                  <a:lnTo>
                    <a:pt x="395603" y="20881"/>
                  </a:lnTo>
                  <a:lnTo>
                    <a:pt x="433521" y="45084"/>
                  </a:lnTo>
                  <a:lnTo>
                    <a:pt x="465215" y="76777"/>
                  </a:lnTo>
                  <a:lnTo>
                    <a:pt x="489419" y="114694"/>
                  </a:lnTo>
                  <a:lnTo>
                    <a:pt x="504870" y="157570"/>
                  </a:lnTo>
                  <a:lnTo>
                    <a:pt x="510301" y="204139"/>
                  </a:lnTo>
                  <a:lnTo>
                    <a:pt x="510301" y="306158"/>
                  </a:lnTo>
                  <a:lnTo>
                    <a:pt x="504870" y="352728"/>
                  </a:lnTo>
                  <a:lnTo>
                    <a:pt x="489419" y="395604"/>
                  </a:lnTo>
                  <a:lnTo>
                    <a:pt x="465215" y="433521"/>
                  </a:lnTo>
                  <a:lnTo>
                    <a:pt x="433521" y="465213"/>
                  </a:lnTo>
                  <a:lnTo>
                    <a:pt x="395603" y="489417"/>
                  </a:lnTo>
                  <a:lnTo>
                    <a:pt x="352726" y="504867"/>
                  </a:lnTo>
                  <a:lnTo>
                    <a:pt x="306155" y="510298"/>
                  </a:lnTo>
                  <a:lnTo>
                    <a:pt x="204146" y="510298"/>
                  </a:lnTo>
                  <a:lnTo>
                    <a:pt x="157575" y="504867"/>
                  </a:lnTo>
                  <a:lnTo>
                    <a:pt x="114698" y="489417"/>
                  </a:lnTo>
                  <a:lnTo>
                    <a:pt x="76780" y="465213"/>
                  </a:lnTo>
                  <a:lnTo>
                    <a:pt x="45086" y="433521"/>
                  </a:lnTo>
                  <a:lnTo>
                    <a:pt x="20881" y="395604"/>
                  </a:lnTo>
                  <a:lnTo>
                    <a:pt x="5431" y="352728"/>
                  </a:lnTo>
                  <a:lnTo>
                    <a:pt x="0" y="306158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10908068" y="2269934"/>
            <a:ext cx="193421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Cost</a:t>
            </a:r>
            <a:r>
              <a:rPr dirty="0" sz="2200" spc="-6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Reduction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0908068" y="2838310"/>
            <a:ext cx="2235200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5700"/>
              </a:lnSpc>
              <a:spcBef>
                <a:spcPts val="100"/>
              </a:spcBef>
            </a:pP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Lower</a:t>
            </a:r>
            <a:r>
              <a:rPr dirty="0" sz="1750" spc="-4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recruitment</a:t>
            </a:r>
            <a:r>
              <a:rPr dirty="0" sz="1750" spc="-3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25">
                <a:solidFill>
                  <a:srgbClr val="3C3D44"/>
                </a:solidFill>
                <a:latin typeface="Arial"/>
                <a:cs typeface="Arial"/>
              </a:rPr>
              <a:t>and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training</a:t>
            </a:r>
            <a:r>
              <a:rPr dirty="0" sz="1750" spc="-90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expenses</a:t>
            </a:r>
            <a:endParaRPr sz="1750">
              <a:latin typeface="Arial"/>
              <a:cs typeface="Arial"/>
            </a:endParaRPr>
          </a:p>
        </p:txBody>
      </p:sp>
      <p:grpSp>
        <p:nvGrpSpPr>
          <p:cNvPr id="14" name="object 14" descr=""/>
          <p:cNvGrpSpPr/>
          <p:nvPr/>
        </p:nvGrpSpPr>
        <p:grpSpPr>
          <a:xfrm>
            <a:off x="6236017" y="4385665"/>
            <a:ext cx="518159" cy="518159"/>
            <a:chOff x="6236017" y="4385665"/>
            <a:chExt cx="518159" cy="518159"/>
          </a:xfrm>
        </p:grpSpPr>
        <p:sp>
          <p:nvSpPr>
            <p:cNvPr id="15" name="object 15" descr=""/>
            <p:cNvSpPr/>
            <p:nvPr/>
          </p:nvSpPr>
          <p:spPr>
            <a:xfrm>
              <a:off x="6239827" y="4389475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306155" y="0"/>
                  </a:moveTo>
                  <a:lnTo>
                    <a:pt x="204146" y="0"/>
                  </a:lnTo>
                  <a:lnTo>
                    <a:pt x="157575" y="5431"/>
                  </a:lnTo>
                  <a:lnTo>
                    <a:pt x="114698" y="20881"/>
                  </a:lnTo>
                  <a:lnTo>
                    <a:pt x="76780" y="45084"/>
                  </a:lnTo>
                  <a:lnTo>
                    <a:pt x="45086" y="76777"/>
                  </a:lnTo>
                  <a:lnTo>
                    <a:pt x="20881" y="114694"/>
                  </a:lnTo>
                  <a:lnTo>
                    <a:pt x="5431" y="157570"/>
                  </a:lnTo>
                  <a:lnTo>
                    <a:pt x="0" y="204139"/>
                  </a:lnTo>
                  <a:lnTo>
                    <a:pt x="0" y="306158"/>
                  </a:lnTo>
                  <a:lnTo>
                    <a:pt x="5431" y="352728"/>
                  </a:lnTo>
                  <a:lnTo>
                    <a:pt x="20881" y="395604"/>
                  </a:lnTo>
                  <a:lnTo>
                    <a:pt x="45086" y="433521"/>
                  </a:lnTo>
                  <a:lnTo>
                    <a:pt x="76780" y="465213"/>
                  </a:lnTo>
                  <a:lnTo>
                    <a:pt x="114698" y="489417"/>
                  </a:lnTo>
                  <a:lnTo>
                    <a:pt x="157575" y="504867"/>
                  </a:lnTo>
                  <a:lnTo>
                    <a:pt x="204146" y="510298"/>
                  </a:lnTo>
                  <a:lnTo>
                    <a:pt x="306155" y="510298"/>
                  </a:lnTo>
                  <a:lnTo>
                    <a:pt x="352726" y="504867"/>
                  </a:lnTo>
                  <a:lnTo>
                    <a:pt x="395603" y="489417"/>
                  </a:lnTo>
                  <a:lnTo>
                    <a:pt x="433521" y="465213"/>
                  </a:lnTo>
                  <a:lnTo>
                    <a:pt x="465215" y="433521"/>
                  </a:lnTo>
                  <a:lnTo>
                    <a:pt x="489419" y="395604"/>
                  </a:lnTo>
                  <a:lnTo>
                    <a:pt x="504870" y="352728"/>
                  </a:lnTo>
                  <a:lnTo>
                    <a:pt x="510301" y="306158"/>
                  </a:lnTo>
                  <a:lnTo>
                    <a:pt x="510301" y="204139"/>
                  </a:lnTo>
                  <a:lnTo>
                    <a:pt x="504870" y="157570"/>
                  </a:lnTo>
                  <a:lnTo>
                    <a:pt x="489419" y="114694"/>
                  </a:lnTo>
                  <a:lnTo>
                    <a:pt x="465215" y="76777"/>
                  </a:lnTo>
                  <a:lnTo>
                    <a:pt x="433521" y="45084"/>
                  </a:lnTo>
                  <a:lnTo>
                    <a:pt x="395603" y="20881"/>
                  </a:lnTo>
                  <a:lnTo>
                    <a:pt x="352726" y="5431"/>
                  </a:lnTo>
                  <a:lnTo>
                    <a:pt x="306155" y="0"/>
                  </a:lnTo>
                  <a:close/>
                </a:path>
              </a:pathLst>
            </a:custGeom>
            <a:solidFill>
              <a:srgbClr val="EEEF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6239827" y="4389475"/>
              <a:ext cx="510540" cy="510540"/>
            </a:xfrm>
            <a:custGeom>
              <a:avLst/>
              <a:gdLst/>
              <a:ahLst/>
              <a:cxnLst/>
              <a:rect l="l" t="t" r="r" b="b"/>
              <a:pathLst>
                <a:path w="510540" h="510539">
                  <a:moveTo>
                    <a:pt x="0" y="204139"/>
                  </a:moveTo>
                  <a:lnTo>
                    <a:pt x="5431" y="157570"/>
                  </a:lnTo>
                  <a:lnTo>
                    <a:pt x="20881" y="114694"/>
                  </a:lnTo>
                  <a:lnTo>
                    <a:pt x="45086" y="76777"/>
                  </a:lnTo>
                  <a:lnTo>
                    <a:pt x="76780" y="45084"/>
                  </a:lnTo>
                  <a:lnTo>
                    <a:pt x="114698" y="20881"/>
                  </a:lnTo>
                  <a:lnTo>
                    <a:pt x="157575" y="5431"/>
                  </a:lnTo>
                  <a:lnTo>
                    <a:pt x="204146" y="0"/>
                  </a:lnTo>
                  <a:lnTo>
                    <a:pt x="306155" y="0"/>
                  </a:lnTo>
                  <a:lnTo>
                    <a:pt x="352726" y="5431"/>
                  </a:lnTo>
                  <a:lnTo>
                    <a:pt x="395603" y="20881"/>
                  </a:lnTo>
                  <a:lnTo>
                    <a:pt x="433521" y="45084"/>
                  </a:lnTo>
                  <a:lnTo>
                    <a:pt x="465215" y="76777"/>
                  </a:lnTo>
                  <a:lnTo>
                    <a:pt x="489419" y="114694"/>
                  </a:lnTo>
                  <a:lnTo>
                    <a:pt x="504870" y="157570"/>
                  </a:lnTo>
                  <a:lnTo>
                    <a:pt x="510301" y="204139"/>
                  </a:lnTo>
                  <a:lnTo>
                    <a:pt x="510301" y="306158"/>
                  </a:lnTo>
                  <a:lnTo>
                    <a:pt x="504870" y="352728"/>
                  </a:lnTo>
                  <a:lnTo>
                    <a:pt x="489419" y="395604"/>
                  </a:lnTo>
                  <a:lnTo>
                    <a:pt x="465215" y="433521"/>
                  </a:lnTo>
                  <a:lnTo>
                    <a:pt x="433521" y="465213"/>
                  </a:lnTo>
                  <a:lnTo>
                    <a:pt x="395603" y="489417"/>
                  </a:lnTo>
                  <a:lnTo>
                    <a:pt x="352726" y="504867"/>
                  </a:lnTo>
                  <a:lnTo>
                    <a:pt x="306155" y="510298"/>
                  </a:lnTo>
                  <a:lnTo>
                    <a:pt x="204146" y="510298"/>
                  </a:lnTo>
                  <a:lnTo>
                    <a:pt x="157575" y="504867"/>
                  </a:lnTo>
                  <a:lnTo>
                    <a:pt x="114698" y="489417"/>
                  </a:lnTo>
                  <a:lnTo>
                    <a:pt x="76780" y="465213"/>
                  </a:lnTo>
                  <a:lnTo>
                    <a:pt x="45086" y="433521"/>
                  </a:lnTo>
                  <a:lnTo>
                    <a:pt x="20881" y="395604"/>
                  </a:lnTo>
                  <a:lnTo>
                    <a:pt x="5431" y="352728"/>
                  </a:lnTo>
                  <a:lnTo>
                    <a:pt x="0" y="306158"/>
                  </a:lnTo>
                  <a:lnTo>
                    <a:pt x="0" y="204139"/>
                  </a:lnTo>
                  <a:close/>
                </a:path>
              </a:pathLst>
            </a:custGeom>
            <a:ln w="7619">
              <a:solidFill>
                <a:srgbClr val="C5C6D2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 txBox="1"/>
          <p:nvPr/>
        </p:nvSpPr>
        <p:spPr>
          <a:xfrm>
            <a:off x="6964248" y="4462703"/>
            <a:ext cx="2292350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>
                <a:solidFill>
                  <a:srgbClr val="3C3D44"/>
                </a:solidFill>
                <a:latin typeface="Arial"/>
                <a:cs typeface="Arial"/>
              </a:rPr>
              <a:t>Strategic</a:t>
            </a:r>
            <a:r>
              <a:rPr dirty="0" sz="2200" spc="-8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3C3D44"/>
                </a:solidFill>
                <a:latin typeface="Arial"/>
                <a:cs typeface="Arial"/>
              </a:rPr>
              <a:t>Planning</a:t>
            </a:r>
            <a:endParaRPr sz="220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6964248" y="5126342"/>
            <a:ext cx="3186430" cy="292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50" spc="-20">
                <a:solidFill>
                  <a:srgbClr val="3C3D44"/>
                </a:solidFill>
                <a:latin typeface="Arial"/>
                <a:cs typeface="Arial"/>
              </a:rPr>
              <a:t>Data-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driven</a:t>
            </a:r>
            <a:r>
              <a:rPr dirty="0" sz="1750" spc="-7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>
                <a:solidFill>
                  <a:srgbClr val="3C3D44"/>
                </a:solidFill>
                <a:latin typeface="Arial"/>
                <a:cs typeface="Arial"/>
              </a:rPr>
              <a:t>workforce</a:t>
            </a:r>
            <a:r>
              <a:rPr dirty="0" sz="1750" spc="-75">
                <a:solidFill>
                  <a:srgbClr val="3C3D44"/>
                </a:solidFill>
                <a:latin typeface="Arial"/>
                <a:cs typeface="Arial"/>
              </a:rPr>
              <a:t> </a:t>
            </a:r>
            <a:r>
              <a:rPr dirty="0" sz="1750" spc="-10">
                <a:solidFill>
                  <a:srgbClr val="3C3D44"/>
                </a:solidFill>
                <a:latin typeface="Arial"/>
                <a:cs typeface="Arial"/>
              </a:rPr>
              <a:t>decisions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2025-11-21T08:23:19Z</dcterms:created>
  <dcterms:modified xsi:type="dcterms:W3CDTF">2025-11-21T08:23:19Z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2025-11-21T00:00:00Z</vt:filetime>
  </property>
  <property fmtid="{D5CDD505-2E9C-101B-9397-08002B2CF9AE}" pid="3" name="LastSaved">
    <vt:filetime>2025-11-21T00:00:00Z</vt:filetime>
  </property>
  <property fmtid="{D5CDD505-2E9C-101B-9397-08002B2CF9AE}" pid="4" name="Producer">
    <vt:lpwstr>3-Heights(TM) PDF Security Shell 4.8.25.2 (http://www.pdf-tools.com)</vt:lpwstr>
  </property>
</Properties>
</file>